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305" r:id="rId7"/>
    <p:sldId id="302" r:id="rId8"/>
    <p:sldId id="262" r:id="rId9"/>
    <p:sldId id="263" r:id="rId10"/>
    <p:sldId id="264" r:id="rId11"/>
    <p:sldId id="265" r:id="rId12"/>
    <p:sldId id="303" r:id="rId13"/>
    <p:sldId id="30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2" r:id="rId27"/>
    <p:sldId id="293" r:id="rId28"/>
    <p:sldId id="294" r:id="rId29"/>
    <p:sldId id="295"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6" r:id="rId45"/>
    <p:sldId id="297" r:id="rId46"/>
    <p:sldId id="298" r:id="rId47"/>
    <p:sldId id="299" r:id="rId48"/>
    <p:sldId id="300" r:id="rId49"/>
    <p:sldId id="30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08657-6C17-45A9-8049-9D77D1D68FFD}" type="datetimeFigureOut">
              <a:rPr lang="en-US" smtClean="0"/>
              <a:pPr/>
              <a:t>12/11/2017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1B87E-E360-4318-8963-1C6758803F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E1B87E-E360-4318-8963-1C6758803FF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0153D-7362-43EE-8CF9-D4E1D1BFFD71}" type="datetimeFigureOut">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FA16F-FBE2-4E33-825D-9618ECB469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0153D-7362-43EE-8CF9-D4E1D1BFFD71}" type="datetimeFigureOut">
              <a:rPr lang="en-US" smtClean="0"/>
              <a:pPr/>
              <a:t>12/11/2017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FA16F-FBE2-4E33-825D-9618ECB469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resco" TargetMode="External"/><Relationship Id="rId2" Type="http://schemas.openxmlformats.org/officeDocument/2006/relationships/hyperlink" Target="http://en.wikipedia.org/wiki/Art_history" TargetMode="External"/><Relationship Id="rId1" Type="http://schemas.openxmlformats.org/officeDocument/2006/relationships/slideLayout" Target="../slideLayouts/slideLayout2.xml"/><Relationship Id="rId4" Type="http://schemas.openxmlformats.org/officeDocument/2006/relationships/hyperlink" Target="http://en.wikipedia.org/wiki/Miniature_(illuminated_manuscript)"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Pliny_the_Eld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tmonster.com/cgi-bin/id/A0839833" TargetMode="External"/><Relationship Id="rId2" Type="http://schemas.openxmlformats.org/officeDocument/2006/relationships/hyperlink" Target="http://www.factmonster.com/cgi-bin/id/A0828773" TargetMode="External"/><Relationship Id="rId1" Type="http://schemas.openxmlformats.org/officeDocument/2006/relationships/slideLayout" Target="../slideLayouts/slideLayout2.xml"/><Relationship Id="rId4" Type="http://schemas.openxmlformats.org/officeDocument/2006/relationships/hyperlink" Target="http://www.factmonster.com/cgi-bin/id/A084675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Pigment" TargetMode="External"/><Relationship Id="rId3" Type="http://schemas.openxmlformats.org/officeDocument/2006/relationships/hyperlink" Target="http://en.wikipedia.org/wiki/Red_lead" TargetMode="External"/><Relationship Id="rId7" Type="http://schemas.openxmlformats.org/officeDocument/2006/relationships/hyperlink" Target="http://en.wikipedia.org/wiki/Codex" TargetMode="External"/><Relationship Id="rId2" Type="http://schemas.openxmlformats.org/officeDocument/2006/relationships/hyperlink" Target="http://en.wikipedia.org/wiki/Latin" TargetMode="External"/><Relationship Id="rId1" Type="http://schemas.openxmlformats.org/officeDocument/2006/relationships/slideLayout" Target="../slideLayouts/slideLayout2.xml"/><Relationship Id="rId6" Type="http://schemas.openxmlformats.org/officeDocument/2006/relationships/hyperlink" Target="http://en.wikipedia.org/wiki/Illuminated_manuscript" TargetMode="External"/><Relationship Id="rId5" Type="http://schemas.openxmlformats.org/officeDocument/2006/relationships/hyperlink" Target="http://en.wikipedia.org/wiki/Medieval" TargetMode="External"/><Relationship Id="rId10" Type="http://schemas.openxmlformats.org/officeDocument/2006/relationships/hyperlink" Target="http://en.wikipedia.org/wiki/Portrait_miniature" TargetMode="External"/><Relationship Id="rId4" Type="http://schemas.openxmlformats.org/officeDocument/2006/relationships/hyperlink" Target="http://en.wikipedia.org/wiki/Ancient_history" TargetMode="External"/><Relationship Id="rId9" Type="http://schemas.openxmlformats.org/officeDocument/2006/relationships/hyperlink" Target="http://en.wikipedia.org/wiki/Etymologica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Indian_miniature_painting" TargetMode="External"/><Relationship Id="rId3" Type="http://schemas.openxmlformats.org/officeDocument/2006/relationships/hyperlink" Target="http://en.wikipedia.org/wiki/Asia" TargetMode="External"/><Relationship Id="rId7" Type="http://schemas.openxmlformats.org/officeDocument/2006/relationships/hyperlink" Target="http://en.wikipedia.org/wiki/Ottoman_miniature" TargetMode="External"/><Relationship Id="rId2" Type="http://schemas.openxmlformats.org/officeDocument/2006/relationships/hyperlink" Target="http://en.wikipedia.org/wiki/Byzantine_art" TargetMode="External"/><Relationship Id="rId1" Type="http://schemas.openxmlformats.org/officeDocument/2006/relationships/slideLayout" Target="../slideLayouts/slideLayout2.xml"/><Relationship Id="rId6" Type="http://schemas.openxmlformats.org/officeDocument/2006/relationships/hyperlink" Target="http://en.wikipedia.org/wiki/Mughal_painting" TargetMode="External"/><Relationship Id="rId5" Type="http://schemas.openxmlformats.org/officeDocument/2006/relationships/hyperlink" Target="http://en.wikipedia.org/wiki/Persian_miniature" TargetMode="External"/><Relationship Id="rId4" Type="http://schemas.openxmlformats.org/officeDocument/2006/relationships/hyperlink" Target="http://en.wikipedia.org/wiki/Watercolor_paint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Reza_Abbasi" TargetMode="External"/><Relationship Id="rId3" Type="http://schemas.openxmlformats.org/officeDocument/2006/relationships/hyperlink" Target="http://en.wikipedia.org/wiki/Joseph_(son_of_Jacob)" TargetMode="External"/><Relationship Id="rId7" Type="http://schemas.openxmlformats.org/officeDocument/2006/relationships/hyperlink" Target="http://en.wikipedia.org/wiki/Persian_art" TargetMode="External"/><Relationship Id="rId12" Type="http://schemas.openxmlformats.org/officeDocument/2006/relationships/hyperlink" Target="http://en.wikipedia.org/wiki/Metropolitan_Museum_of_Art" TargetMode="External"/><Relationship Id="rId2" Type="http://schemas.openxmlformats.org/officeDocument/2006/relationships/hyperlink" Target="http://en.wikipedia.org/wiki/Yusuf_and_Zulaikha" TargetMode="External"/><Relationship Id="rId1" Type="http://schemas.openxmlformats.org/officeDocument/2006/relationships/slideLayout" Target="../slideLayouts/slideLayout2.xml"/><Relationship Id="rId6" Type="http://schemas.openxmlformats.org/officeDocument/2006/relationships/hyperlink" Target="http://en.wikipedia.org/wiki/Persian_miniature" TargetMode="External"/><Relationship Id="rId11" Type="http://schemas.openxmlformats.org/officeDocument/2006/relationships/hyperlink" Target="http://en.wikipedia.org/wiki/Louvre" TargetMode="External"/><Relationship Id="rId5" Type="http://schemas.openxmlformats.org/officeDocument/2006/relationships/hyperlink" Target="http://en.wikipedia.org/wiki/Behz%C4%81d" TargetMode="External"/><Relationship Id="rId10" Type="http://schemas.openxmlformats.org/officeDocument/2006/relationships/hyperlink" Target="http://en.wikipedia.org/wiki/Smithsonian" TargetMode="External"/><Relationship Id="rId4" Type="http://schemas.openxmlformats.org/officeDocument/2006/relationships/hyperlink" Target="http://en.wikipedia.org/wiki/Potiphar's_wife" TargetMode="External"/><Relationship Id="rId9" Type="http://schemas.openxmlformats.org/officeDocument/2006/relationships/hyperlink" Target="http://en.wikipedia.org/wiki/Western_worl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Jahangir" TargetMode="External"/><Relationship Id="rId2" Type="http://schemas.openxmlformats.org/officeDocument/2006/relationships/hyperlink" Target="http://en.wikipedia.org/wiki/Mughal_painting" TargetMode="External"/><Relationship Id="rId1" Type="http://schemas.openxmlformats.org/officeDocument/2006/relationships/slideLayout" Target="../slideLayouts/slideLayout2.xml"/><Relationship Id="rId5" Type="http://schemas.openxmlformats.org/officeDocument/2006/relationships/hyperlink" Target="http://en.wikipedia.org/w/index.php?title=Padshanama&amp;action=edit&amp;redlink=1" TargetMode="External"/><Relationship Id="rId4" Type="http://schemas.openxmlformats.org/officeDocument/2006/relationships/hyperlink" Target="http://en.wikipedia.org/wiki/Mughal_Empir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Ottoman_miniatur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n.wikipedia.org/wiki/Spanish_Forge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Mortar_(masonry)" TargetMode="External"/><Relationship Id="rId13" Type="http://schemas.openxmlformats.org/officeDocument/2006/relationships/hyperlink" Target="http://en.wikipedia.org/wiki/Basilica_of_San_Francesco_d'Assisi" TargetMode="External"/><Relationship Id="rId3" Type="http://schemas.openxmlformats.org/officeDocument/2006/relationships/hyperlink" Target="http://en.wikipedia.org/wiki/Painting" TargetMode="External"/><Relationship Id="rId7" Type="http://schemas.openxmlformats.org/officeDocument/2006/relationships/hyperlink" Target="http://en.wikipedia.org/wiki/Water" TargetMode="External"/><Relationship Id="rId12" Type="http://schemas.openxmlformats.org/officeDocument/2006/relationships/hyperlink" Target="http://en.wikipedia.org/wiki/Buon_fresco" TargetMode="External"/><Relationship Id="rId2" Type="http://schemas.openxmlformats.org/officeDocument/2006/relationships/hyperlink" Target="http://en.wikipedia.org/wiki/Fresco" TargetMode="External"/><Relationship Id="rId1" Type="http://schemas.openxmlformats.org/officeDocument/2006/relationships/slideLayout" Target="../slideLayouts/slideLayout2.xml"/><Relationship Id="rId6" Type="http://schemas.openxmlformats.org/officeDocument/2006/relationships/hyperlink" Target="http://en.wikipedia.org/wiki/Fresco-secco" TargetMode="External"/><Relationship Id="rId11" Type="http://schemas.openxmlformats.org/officeDocument/2006/relationships/hyperlink" Target="http://en.wikipedia.org/wiki/Carbonatation" TargetMode="External"/><Relationship Id="rId5" Type="http://schemas.openxmlformats.org/officeDocument/2006/relationships/hyperlink" Target="http://en.wikipedia.org/wiki/Plaster" TargetMode="External"/><Relationship Id="rId10" Type="http://schemas.openxmlformats.org/officeDocument/2006/relationships/hyperlink" Target="http://en.wikipedia.org/wiki/Binder_(material)" TargetMode="External"/><Relationship Id="rId4" Type="http://schemas.openxmlformats.org/officeDocument/2006/relationships/hyperlink" Target="http://en.wikipedia.org/wiki/Pigment" TargetMode="External"/><Relationship Id="rId9" Type="http://schemas.openxmlformats.org/officeDocument/2006/relationships/hyperlink" Target="http://en.wikipedia.org/wiki/Intonaco" TargetMode="External"/><Relationship Id="rId14" Type="http://schemas.openxmlformats.org/officeDocument/2006/relationships/hyperlink" Target="http://en.wikipedia.org/wiki/Assis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ural" TargetMode="External"/><Relationship Id="rId2" Type="http://schemas.openxmlformats.org/officeDocument/2006/relationships/hyperlink" Target="http://en.wikipedia.org/wiki/Maroufla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P</a:t>
            </a:r>
            <a:r>
              <a:rPr lang="en-US" sz="8000" dirty="0" smtClean="0"/>
              <a:t>ainting</a:t>
            </a:r>
            <a:endParaRPr lang="en-US" dirty="0"/>
          </a:p>
        </p:txBody>
      </p:sp>
      <p:sp>
        <p:nvSpPr>
          <p:cNvPr id="3" name="Subtitle 2"/>
          <p:cNvSpPr>
            <a:spLocks noGrp="1"/>
          </p:cNvSpPr>
          <p:nvPr>
            <p:ph type="subTitle" idx="1"/>
          </p:nvPr>
        </p:nvSpPr>
        <p:spPr>
          <a:xfrm flipH="1">
            <a:off x="1295400" y="4495801"/>
            <a:ext cx="5867400" cy="1142998"/>
          </a:xfrm>
        </p:spPr>
        <p:txBody>
          <a:bodyPr>
            <a:normAutofit/>
          </a:bodyPr>
          <a:lstStyle/>
          <a:p>
            <a:r>
              <a:rPr lang="en-US" dirty="0" smtClean="0"/>
              <a:t>LECTURE  2</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descr="C:\Users\Abdur Rehman\Desktop\220px-Forestmural.jpg"/>
          <p:cNvPicPr>
            <a:picLocks noChangeAspect="1" noChangeArrowheads="1"/>
          </p:cNvPicPr>
          <p:nvPr/>
        </p:nvPicPr>
        <p:blipFill>
          <a:blip r:embed="rId2" cstate="print"/>
          <a:srcRect/>
          <a:stretch>
            <a:fillRect/>
          </a:stretch>
        </p:blipFill>
        <p:spPr bwMode="auto">
          <a:xfrm>
            <a:off x="304800" y="228600"/>
            <a:ext cx="4462596" cy="2514600"/>
          </a:xfrm>
          <a:prstGeom prst="rect">
            <a:avLst/>
          </a:prstGeom>
          <a:noFill/>
        </p:spPr>
      </p:pic>
      <p:pic>
        <p:nvPicPr>
          <p:cNvPr id="23555" name="Picture 3" descr="C:\Users\Abdur Rehman\Desktop\220px-Acehotel-002023.jpg"/>
          <p:cNvPicPr>
            <a:picLocks noChangeAspect="1" noChangeArrowheads="1"/>
          </p:cNvPicPr>
          <p:nvPr/>
        </p:nvPicPr>
        <p:blipFill>
          <a:blip r:embed="rId3" cstate="print"/>
          <a:srcRect/>
          <a:stretch>
            <a:fillRect/>
          </a:stretch>
        </p:blipFill>
        <p:spPr bwMode="auto">
          <a:xfrm>
            <a:off x="2362199" y="2895600"/>
            <a:ext cx="5473959" cy="3657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C:\Users\Abdur Rehman\Desktop\imagesCAZ4L5I5.jpg"/>
          <p:cNvPicPr>
            <a:picLocks noChangeAspect="1" noChangeArrowheads="1"/>
          </p:cNvPicPr>
          <p:nvPr/>
        </p:nvPicPr>
        <p:blipFill>
          <a:blip r:embed="rId2" cstate="print"/>
          <a:srcRect/>
          <a:stretch>
            <a:fillRect/>
          </a:stretch>
        </p:blipFill>
        <p:spPr bwMode="auto">
          <a:xfrm>
            <a:off x="304800" y="609600"/>
            <a:ext cx="6004559" cy="4083983"/>
          </a:xfrm>
          <a:prstGeom prst="rect">
            <a:avLst/>
          </a:prstGeom>
          <a:noFill/>
        </p:spPr>
      </p:pic>
      <p:pic>
        <p:nvPicPr>
          <p:cNvPr id="24579" name="Picture 3" descr="C:\Users\Abdur Rehman\Desktop\images.jpg"/>
          <p:cNvPicPr>
            <a:picLocks noChangeAspect="1" noChangeArrowheads="1"/>
          </p:cNvPicPr>
          <p:nvPr/>
        </p:nvPicPr>
        <p:blipFill>
          <a:blip r:embed="rId3" cstate="print"/>
          <a:srcRect/>
          <a:stretch>
            <a:fillRect/>
          </a:stretch>
        </p:blipFill>
        <p:spPr bwMode="auto">
          <a:xfrm>
            <a:off x="5334000" y="3352800"/>
            <a:ext cx="4876800" cy="323353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Illusionistic  Mural painting </a:t>
            </a:r>
            <a:endParaRPr lang="en-US" dirty="0"/>
          </a:p>
        </p:txBody>
      </p:sp>
      <p:pic>
        <p:nvPicPr>
          <p:cNvPr id="2050" name="Picture 2" descr="D:\Department Record\Art &amp; Aesthetics. BFA I\ART &amp; AESTHETICS\Painting Images\Mural.jpg"/>
          <p:cNvPicPr>
            <a:picLocks noGrp="1" noChangeAspect="1" noChangeArrowheads="1"/>
          </p:cNvPicPr>
          <p:nvPr>
            <p:ph idx="1"/>
          </p:nvPr>
        </p:nvPicPr>
        <p:blipFill>
          <a:blip r:embed="rId2" cstate="print"/>
          <a:srcRect/>
          <a:stretch>
            <a:fillRect/>
          </a:stretch>
        </p:blipFill>
        <p:spPr bwMode="auto">
          <a:xfrm>
            <a:off x="1524000" y="1828800"/>
            <a:ext cx="6733603" cy="396636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D:\Department Record\Art &amp; Aesthetics. BFA I\ART &amp; AESTHETICS\Painting Images\imagesCA1Q387C.jpg"/>
          <p:cNvPicPr>
            <a:picLocks noGrp="1" noChangeAspect="1" noChangeArrowheads="1"/>
          </p:cNvPicPr>
          <p:nvPr>
            <p:ph idx="1"/>
          </p:nvPr>
        </p:nvPicPr>
        <p:blipFill>
          <a:blip r:embed="rId2" cstate="print"/>
          <a:srcRect/>
          <a:stretch>
            <a:fillRect/>
          </a:stretch>
        </p:blipFill>
        <p:spPr bwMode="auto">
          <a:xfrm>
            <a:off x="1676400" y="1617438"/>
            <a:ext cx="6096000" cy="470945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Easel painting</a:t>
            </a:r>
            <a:endParaRPr lang="en-US" dirty="0"/>
          </a:p>
        </p:txBody>
      </p:sp>
      <p:sp>
        <p:nvSpPr>
          <p:cNvPr id="3" name="Content Placeholder 2"/>
          <p:cNvSpPr>
            <a:spLocks noGrp="1"/>
          </p:cNvSpPr>
          <p:nvPr>
            <p:ph idx="1"/>
          </p:nvPr>
        </p:nvSpPr>
        <p:spPr>
          <a:xfrm>
            <a:off x="457200" y="1646237"/>
            <a:ext cx="8229600" cy="4525963"/>
          </a:xfrm>
        </p:spPr>
        <p:txBody>
          <a:bodyPr/>
          <a:lstStyle/>
          <a:p>
            <a:r>
              <a:rPr lang="en-US" b="1" dirty="0" smtClean="0"/>
              <a:t>Easel painting</a:t>
            </a:r>
            <a:r>
              <a:rPr lang="en-US" dirty="0" smtClean="0"/>
              <a:t> is a term in </a:t>
            </a:r>
            <a:r>
              <a:rPr lang="en-US" dirty="0" smtClean="0">
                <a:hlinkClick r:id="rId2" tooltip="Art history"/>
              </a:rPr>
              <a:t>art history</a:t>
            </a:r>
            <a:r>
              <a:rPr lang="en-US" dirty="0" smtClean="0"/>
              <a:t> for the type of mid-size painting that would have been painted on an easel, as opposed to a </a:t>
            </a:r>
            <a:r>
              <a:rPr lang="en-US" dirty="0" smtClean="0">
                <a:hlinkClick r:id="rId3" tooltip="Fresco"/>
              </a:rPr>
              <a:t>fresco</a:t>
            </a:r>
            <a:r>
              <a:rPr lang="en-US" dirty="0" smtClean="0"/>
              <a:t> wall-painting or </a:t>
            </a:r>
            <a:r>
              <a:rPr lang="en-US" dirty="0" smtClean="0">
                <a:hlinkClick r:id="rId4" tooltip="Miniature (illuminated manuscript)"/>
              </a:rPr>
              <a:t>miniature</a:t>
            </a:r>
            <a:r>
              <a:rPr lang="en-US" dirty="0" smtClean="0"/>
              <a:t> that would have been created sitting at a desk, though perhaps also on an angled support. It does not refer to the method of display after creation; in fact most easel paintings are intended to be displayed framed and hanging on a wall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easel painting</a:t>
            </a:r>
            <a:endParaRPr lang="en-US" dirty="0"/>
          </a:p>
        </p:txBody>
      </p:sp>
      <p:sp>
        <p:nvSpPr>
          <p:cNvPr id="3" name="Content Placeholder 2"/>
          <p:cNvSpPr>
            <a:spLocks noGrp="1"/>
          </p:cNvSpPr>
          <p:nvPr>
            <p:ph idx="1"/>
          </p:nvPr>
        </p:nvSpPr>
        <p:spPr/>
        <p:txBody>
          <a:bodyPr/>
          <a:lstStyle/>
          <a:p>
            <a:r>
              <a:rPr lang="en-US" dirty="0" smtClean="0"/>
              <a:t>Easels are known to have been in use since the time of the ancient Egyptians. In the 1st century, </a:t>
            </a:r>
            <a:r>
              <a:rPr lang="en-US" dirty="0" smtClean="0">
                <a:hlinkClick r:id="rId2" tooltip="Pliny the Elder"/>
              </a:rPr>
              <a:t>Pliny the Elder</a:t>
            </a:r>
            <a:r>
              <a:rPr lang="en-US" dirty="0" smtClean="0"/>
              <a:t> makes reference to a large panel placed upon an easel.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5602" name="Picture 2" descr="C:\Users\Abdur Rehman\Desktop\imagesCA1ER421.jpg"/>
          <p:cNvPicPr>
            <a:picLocks noChangeAspect="1" noChangeArrowheads="1"/>
          </p:cNvPicPr>
          <p:nvPr/>
        </p:nvPicPr>
        <p:blipFill>
          <a:blip r:embed="rId2" cstate="print"/>
          <a:srcRect/>
          <a:stretch>
            <a:fillRect/>
          </a:stretch>
        </p:blipFill>
        <p:spPr bwMode="auto">
          <a:xfrm>
            <a:off x="228600" y="304800"/>
            <a:ext cx="4084948" cy="3048000"/>
          </a:xfrm>
          <a:prstGeom prst="rect">
            <a:avLst/>
          </a:prstGeom>
          <a:noFill/>
        </p:spPr>
      </p:pic>
      <p:pic>
        <p:nvPicPr>
          <p:cNvPr id="25603" name="Picture 3" descr="C:\Users\Abdur Rehman\Desktop\imagesCAJ4MZXO.jpg"/>
          <p:cNvPicPr>
            <a:picLocks noChangeAspect="1" noChangeArrowheads="1"/>
          </p:cNvPicPr>
          <p:nvPr/>
        </p:nvPicPr>
        <p:blipFill>
          <a:blip r:embed="rId3" cstate="print"/>
          <a:srcRect/>
          <a:stretch>
            <a:fillRect/>
          </a:stretch>
        </p:blipFill>
        <p:spPr bwMode="auto">
          <a:xfrm>
            <a:off x="3581400" y="3429000"/>
            <a:ext cx="4572000" cy="3320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C:\Users\Abdur Rehman\Desktop\imagesCAUQXR8C.jpg"/>
          <p:cNvPicPr>
            <a:picLocks noChangeAspect="1" noChangeArrowheads="1"/>
          </p:cNvPicPr>
          <p:nvPr/>
        </p:nvPicPr>
        <p:blipFill>
          <a:blip r:embed="rId2" cstate="print"/>
          <a:srcRect/>
          <a:stretch>
            <a:fillRect/>
          </a:stretch>
        </p:blipFill>
        <p:spPr bwMode="auto">
          <a:xfrm>
            <a:off x="152400" y="152399"/>
            <a:ext cx="4114800" cy="3207599"/>
          </a:xfrm>
          <a:prstGeom prst="rect">
            <a:avLst/>
          </a:prstGeom>
          <a:noFill/>
        </p:spPr>
      </p:pic>
      <p:pic>
        <p:nvPicPr>
          <p:cNvPr id="26627" name="Picture 3" descr="C:\Users\Abdur Rehman\Desktop\imagesCAEKH57D.jpg"/>
          <p:cNvPicPr>
            <a:picLocks noChangeAspect="1" noChangeArrowheads="1"/>
          </p:cNvPicPr>
          <p:nvPr/>
        </p:nvPicPr>
        <p:blipFill>
          <a:blip r:embed="rId3" cstate="print"/>
          <a:srcRect/>
          <a:stretch>
            <a:fillRect/>
          </a:stretch>
        </p:blipFill>
        <p:spPr bwMode="auto">
          <a:xfrm>
            <a:off x="3581400" y="3429000"/>
            <a:ext cx="4740166" cy="3124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C:\Users\Abdur Rehman\Desktop\imagesCAONI66V.jpg"/>
          <p:cNvPicPr>
            <a:picLocks noChangeAspect="1" noChangeArrowheads="1"/>
          </p:cNvPicPr>
          <p:nvPr/>
        </p:nvPicPr>
        <p:blipFill>
          <a:blip r:embed="rId2" cstate="print"/>
          <a:srcRect/>
          <a:stretch>
            <a:fillRect/>
          </a:stretch>
        </p:blipFill>
        <p:spPr bwMode="auto">
          <a:xfrm>
            <a:off x="380999" y="304800"/>
            <a:ext cx="3286927" cy="4876800"/>
          </a:xfrm>
          <a:prstGeom prst="rect">
            <a:avLst/>
          </a:prstGeom>
          <a:noFill/>
        </p:spPr>
      </p:pic>
      <p:pic>
        <p:nvPicPr>
          <p:cNvPr id="27651" name="Picture 3" descr="C:\Users\Abdur Rehman\Desktop\imagesCAS6SUX6.jpg"/>
          <p:cNvPicPr>
            <a:picLocks noChangeAspect="1" noChangeArrowheads="1"/>
          </p:cNvPicPr>
          <p:nvPr/>
        </p:nvPicPr>
        <p:blipFill>
          <a:blip r:embed="rId3" cstate="print"/>
          <a:srcRect/>
          <a:stretch>
            <a:fillRect/>
          </a:stretch>
        </p:blipFill>
        <p:spPr bwMode="auto">
          <a:xfrm>
            <a:off x="3810000" y="762000"/>
            <a:ext cx="5086547" cy="3810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C:\Users\Abdur Rehman\Desktop\imagesCAVEVXXA.jpg"/>
          <p:cNvPicPr>
            <a:picLocks noChangeAspect="1" noChangeArrowheads="1"/>
          </p:cNvPicPr>
          <p:nvPr/>
        </p:nvPicPr>
        <p:blipFill>
          <a:blip r:embed="rId2" cstate="print"/>
          <a:srcRect/>
          <a:stretch>
            <a:fillRect/>
          </a:stretch>
        </p:blipFill>
        <p:spPr bwMode="auto">
          <a:xfrm>
            <a:off x="152399" y="228600"/>
            <a:ext cx="4213779" cy="2819400"/>
          </a:xfrm>
          <a:prstGeom prst="rect">
            <a:avLst/>
          </a:prstGeom>
          <a:noFill/>
        </p:spPr>
      </p:pic>
      <p:pic>
        <p:nvPicPr>
          <p:cNvPr id="28675" name="Picture 3" descr="C:\Users\Abdur Rehman\Desktop\imagesCABFUBYB.jpg"/>
          <p:cNvPicPr>
            <a:picLocks noChangeAspect="1" noChangeArrowheads="1"/>
          </p:cNvPicPr>
          <p:nvPr/>
        </p:nvPicPr>
        <p:blipFill>
          <a:blip r:embed="rId3" cstate="print"/>
          <a:srcRect/>
          <a:stretch>
            <a:fillRect/>
          </a:stretch>
        </p:blipFill>
        <p:spPr bwMode="auto">
          <a:xfrm>
            <a:off x="4571999" y="1295400"/>
            <a:ext cx="3936409" cy="518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t>
            </a:r>
            <a:r>
              <a:rPr lang="en-US" dirty="0" smtClean="0"/>
              <a:t>TYPES (genre) </a:t>
            </a:r>
            <a:r>
              <a:rPr lang="en-US" dirty="0" smtClean="0"/>
              <a:t>OF PAINTING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a:t>
            </a:r>
            <a:r>
              <a:rPr lang="en-US" b="1" dirty="0">
                <a:hlinkClick r:id="rId2"/>
              </a:rPr>
              <a:t>landscape</a:t>
            </a:r>
            <a:r>
              <a:rPr lang="en-US" dirty="0"/>
              <a:t> is an outdoor scene. A landscape artist uses paint to create not only land, water, and clouds but air, wind, and sunlight.</a:t>
            </a:r>
          </a:p>
          <a:p>
            <a:r>
              <a:rPr lang="en-US" dirty="0"/>
              <a:t>A </a:t>
            </a:r>
            <a:r>
              <a:rPr lang="en-US" b="1" dirty="0">
                <a:hlinkClick r:id="rId3"/>
              </a:rPr>
              <a:t>portrait</a:t>
            </a:r>
            <a:r>
              <a:rPr lang="en-US" dirty="0"/>
              <a:t> is an image of a person or animal. Besides showing what someone looks like, a portrait often captures a mood or personality.</a:t>
            </a:r>
          </a:p>
          <a:p>
            <a:r>
              <a:rPr lang="en-US" dirty="0"/>
              <a:t>A </a:t>
            </a:r>
            <a:r>
              <a:rPr lang="en-US" b="1" dirty="0">
                <a:hlinkClick r:id="rId4"/>
              </a:rPr>
              <a:t>still life</a:t>
            </a:r>
            <a:r>
              <a:rPr lang="en-US" dirty="0"/>
              <a:t> shows objects, such as flowers, food, or musical instruments. A still life reveals an artist's skill in painting shapes, light, and shadow.</a:t>
            </a:r>
          </a:p>
          <a:p>
            <a:r>
              <a:rPr lang="en-US" dirty="0"/>
              <a:t>A </a:t>
            </a:r>
            <a:r>
              <a:rPr lang="en-US" b="1" u="sng" dirty="0"/>
              <a:t>real life</a:t>
            </a:r>
            <a:r>
              <a:rPr lang="en-US" u="sng" dirty="0"/>
              <a:t> </a:t>
            </a:r>
            <a:r>
              <a:rPr lang="en-US" dirty="0"/>
              <a:t>scene captures life in action. It could show a busy street, a beach party, a dinner gathering, or anyplace where living goes on.</a:t>
            </a:r>
          </a:p>
          <a:p>
            <a:r>
              <a:rPr lang="en-US" dirty="0"/>
              <a:t>A </a:t>
            </a:r>
            <a:r>
              <a:rPr lang="en-US" b="1" u="sng" dirty="0"/>
              <a:t>religious</a:t>
            </a:r>
            <a:r>
              <a:rPr lang="en-US" dirty="0"/>
              <a:t> work of art shares a religious message. It might portray a sacred story or express an artist's faith</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C:\Users\Abdur Rehman\Desktop\imagesCA1M3O4C.jpg"/>
          <p:cNvPicPr>
            <a:picLocks noChangeAspect="1" noChangeArrowheads="1"/>
          </p:cNvPicPr>
          <p:nvPr/>
        </p:nvPicPr>
        <p:blipFill>
          <a:blip r:embed="rId2" cstate="print"/>
          <a:srcRect/>
          <a:stretch>
            <a:fillRect/>
          </a:stretch>
        </p:blipFill>
        <p:spPr bwMode="auto">
          <a:xfrm>
            <a:off x="228600" y="381000"/>
            <a:ext cx="4535714" cy="5715000"/>
          </a:xfrm>
          <a:prstGeom prst="rect">
            <a:avLst/>
          </a:prstGeom>
          <a:noFill/>
        </p:spPr>
      </p:pic>
      <p:pic>
        <p:nvPicPr>
          <p:cNvPr id="29699" name="Picture 3" descr="C:\Users\Abdur Rehman\Desktop\untitled.png"/>
          <p:cNvPicPr>
            <a:picLocks noChangeAspect="1" noChangeArrowheads="1"/>
          </p:cNvPicPr>
          <p:nvPr/>
        </p:nvPicPr>
        <p:blipFill>
          <a:blip r:embed="rId3" cstate="print"/>
          <a:srcRect/>
          <a:stretch>
            <a:fillRect/>
          </a:stretch>
        </p:blipFill>
        <p:spPr bwMode="auto">
          <a:xfrm>
            <a:off x="4953000" y="228600"/>
            <a:ext cx="3810000" cy="592666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descr="C:\Users\Abdur Rehman\Desktop\imagesCAGCOE7H.jpg"/>
          <p:cNvPicPr>
            <a:picLocks noChangeAspect="1" noChangeArrowheads="1"/>
          </p:cNvPicPr>
          <p:nvPr/>
        </p:nvPicPr>
        <p:blipFill>
          <a:blip r:embed="rId2" cstate="print"/>
          <a:srcRect/>
          <a:stretch>
            <a:fillRect/>
          </a:stretch>
        </p:blipFill>
        <p:spPr bwMode="auto">
          <a:xfrm>
            <a:off x="457200" y="152400"/>
            <a:ext cx="3962400" cy="3214477"/>
          </a:xfrm>
          <a:prstGeom prst="rect">
            <a:avLst/>
          </a:prstGeom>
          <a:noFill/>
        </p:spPr>
      </p:pic>
      <p:pic>
        <p:nvPicPr>
          <p:cNvPr id="30723" name="Picture 3" descr="C:\Users\Abdur Rehman\Desktop\imagesCA7CL1UZ.jpg"/>
          <p:cNvPicPr>
            <a:picLocks noChangeAspect="1" noChangeArrowheads="1"/>
          </p:cNvPicPr>
          <p:nvPr/>
        </p:nvPicPr>
        <p:blipFill>
          <a:blip r:embed="rId3" cstate="print"/>
          <a:srcRect/>
          <a:stretch>
            <a:fillRect/>
          </a:stretch>
        </p:blipFill>
        <p:spPr bwMode="auto">
          <a:xfrm>
            <a:off x="3962400" y="3429000"/>
            <a:ext cx="4191000" cy="3267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C:\Users\Abdur Rehman\Desktop\imagesCAHZPCDU.jpg"/>
          <p:cNvPicPr>
            <a:picLocks noChangeAspect="1" noChangeArrowheads="1"/>
          </p:cNvPicPr>
          <p:nvPr/>
        </p:nvPicPr>
        <p:blipFill>
          <a:blip r:embed="rId2" cstate="print"/>
          <a:srcRect/>
          <a:stretch>
            <a:fillRect/>
          </a:stretch>
        </p:blipFill>
        <p:spPr bwMode="auto">
          <a:xfrm>
            <a:off x="304800" y="152399"/>
            <a:ext cx="4114800" cy="3082129"/>
          </a:xfrm>
          <a:prstGeom prst="rect">
            <a:avLst/>
          </a:prstGeom>
          <a:noFill/>
        </p:spPr>
      </p:pic>
      <p:pic>
        <p:nvPicPr>
          <p:cNvPr id="31747" name="Picture 3" descr="C:\Users\Abdur Rehman\Desktop\imagesCA4D3QB2.jpg"/>
          <p:cNvPicPr>
            <a:picLocks noChangeAspect="1" noChangeArrowheads="1"/>
          </p:cNvPicPr>
          <p:nvPr/>
        </p:nvPicPr>
        <p:blipFill>
          <a:blip r:embed="rId3" cstate="print"/>
          <a:srcRect/>
          <a:stretch>
            <a:fillRect/>
          </a:stretch>
        </p:blipFill>
        <p:spPr bwMode="auto">
          <a:xfrm>
            <a:off x="4495800" y="3124200"/>
            <a:ext cx="4114800" cy="3600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C:\Users\Abdur Rehman\Desktop\imagesCABUMUS4.jpg"/>
          <p:cNvPicPr>
            <a:picLocks noChangeAspect="1" noChangeArrowheads="1"/>
          </p:cNvPicPr>
          <p:nvPr/>
        </p:nvPicPr>
        <p:blipFill>
          <a:blip r:embed="rId2" cstate="print"/>
          <a:srcRect/>
          <a:stretch>
            <a:fillRect/>
          </a:stretch>
        </p:blipFill>
        <p:spPr bwMode="auto">
          <a:xfrm>
            <a:off x="381000" y="228600"/>
            <a:ext cx="3268133" cy="4419600"/>
          </a:xfrm>
          <a:prstGeom prst="rect">
            <a:avLst/>
          </a:prstGeom>
          <a:noFill/>
        </p:spPr>
      </p:pic>
      <p:pic>
        <p:nvPicPr>
          <p:cNvPr id="32771" name="Picture 3" descr="C:\Users\Abdur Rehman\Desktop\imagesCAUBR9M6.jpg"/>
          <p:cNvPicPr>
            <a:picLocks noChangeAspect="1" noChangeArrowheads="1"/>
          </p:cNvPicPr>
          <p:nvPr/>
        </p:nvPicPr>
        <p:blipFill>
          <a:blip r:embed="rId3" cstate="print"/>
          <a:srcRect/>
          <a:stretch>
            <a:fillRect/>
          </a:stretch>
        </p:blipFill>
        <p:spPr bwMode="auto">
          <a:xfrm>
            <a:off x="3810000" y="2743200"/>
            <a:ext cx="5015204" cy="3810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Miniature (illuminated manuscript)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word </a:t>
            </a:r>
            <a:r>
              <a:rPr lang="en-US" b="1" dirty="0" smtClean="0"/>
              <a:t>miniature</a:t>
            </a:r>
            <a:r>
              <a:rPr lang="en-US" dirty="0" smtClean="0"/>
              <a:t>, derived from the </a:t>
            </a:r>
            <a:r>
              <a:rPr lang="en-US" dirty="0" smtClean="0">
                <a:hlinkClick r:id="rId2" tooltip="Latin"/>
              </a:rPr>
              <a:t>Latin</a:t>
            </a:r>
            <a:r>
              <a:rPr lang="en-US" dirty="0" smtClean="0"/>
              <a:t> </a:t>
            </a:r>
            <a:r>
              <a:rPr lang="en-US" i="1" dirty="0" err="1" smtClean="0"/>
              <a:t>minium</a:t>
            </a:r>
            <a:r>
              <a:rPr lang="en-US" dirty="0" smtClean="0"/>
              <a:t>, </a:t>
            </a:r>
            <a:r>
              <a:rPr lang="en-US" dirty="0" smtClean="0">
                <a:hlinkClick r:id="rId3" tooltip="Red lead"/>
              </a:rPr>
              <a:t>red lead</a:t>
            </a:r>
            <a:r>
              <a:rPr lang="en-US" dirty="0" smtClean="0"/>
              <a:t>, is a picture in an </a:t>
            </a:r>
            <a:r>
              <a:rPr lang="en-US" dirty="0" smtClean="0">
                <a:hlinkClick r:id="rId4" tooltip="Ancient history"/>
              </a:rPr>
              <a:t>ancient</a:t>
            </a:r>
            <a:r>
              <a:rPr lang="en-US" dirty="0" smtClean="0"/>
              <a:t> or </a:t>
            </a:r>
            <a:r>
              <a:rPr lang="en-US" dirty="0" smtClean="0">
                <a:hlinkClick r:id="rId5" tooltip="Medieval"/>
              </a:rPr>
              <a:t>medieval</a:t>
            </a:r>
            <a:r>
              <a:rPr lang="en-US" dirty="0" smtClean="0"/>
              <a:t> </a:t>
            </a:r>
            <a:r>
              <a:rPr lang="en-US" dirty="0" smtClean="0">
                <a:hlinkClick r:id="rId6" tooltip="Illuminated manuscript"/>
              </a:rPr>
              <a:t>illuminated manuscript</a:t>
            </a:r>
            <a:r>
              <a:rPr lang="en-US" dirty="0" smtClean="0"/>
              <a:t>; the simple decoration of the early </a:t>
            </a:r>
            <a:r>
              <a:rPr lang="en-US" dirty="0" smtClean="0">
                <a:hlinkClick r:id="rId7" tooltip="Codex"/>
              </a:rPr>
              <a:t>codices</a:t>
            </a:r>
            <a:r>
              <a:rPr lang="en-US" dirty="0" smtClean="0"/>
              <a:t> having been    mini-</a:t>
            </a:r>
            <a:r>
              <a:rPr lang="en-US" dirty="0" err="1" smtClean="0"/>
              <a:t>ated</a:t>
            </a:r>
            <a:r>
              <a:rPr lang="en-US" dirty="0" smtClean="0"/>
              <a:t> or delineated with that </a:t>
            </a:r>
            <a:r>
              <a:rPr lang="en-US" dirty="0" smtClean="0">
                <a:hlinkClick r:id="rId8" tooltip="Pigment"/>
              </a:rPr>
              <a:t>pigment</a:t>
            </a:r>
            <a:r>
              <a:rPr lang="en-US" dirty="0" smtClean="0"/>
              <a:t>. The generally small scale of the medieval pictures has led secondly to an </a:t>
            </a:r>
            <a:r>
              <a:rPr lang="en-US" dirty="0" smtClean="0">
                <a:hlinkClick r:id="rId9" tooltip="Etymological"/>
              </a:rPr>
              <a:t>etymological</a:t>
            </a:r>
            <a:r>
              <a:rPr lang="en-US" dirty="0" smtClean="0"/>
              <a:t> confusion of the term with minuteness and to its application to small paintings especially </a:t>
            </a:r>
            <a:r>
              <a:rPr lang="en-US" dirty="0" smtClean="0">
                <a:hlinkClick r:id="rId10" tooltip="Portrait miniature"/>
              </a:rPr>
              <a:t>portrait miniatures</a:t>
            </a:r>
            <a:r>
              <a:rPr lang="en-US" dirty="0" smtClean="0"/>
              <a:t>, which did however grow from the same tradition and at least initially use similar techniques.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Apart from the Western and </a:t>
            </a:r>
            <a:r>
              <a:rPr lang="en-US" dirty="0" smtClean="0">
                <a:hlinkClick r:id="rId2" tooltip="Byzantine art"/>
              </a:rPr>
              <a:t>Byzantine</a:t>
            </a:r>
            <a:r>
              <a:rPr lang="en-US" dirty="0" smtClean="0"/>
              <a:t> traditions, there is another group of </a:t>
            </a:r>
            <a:r>
              <a:rPr lang="en-US" dirty="0" smtClean="0">
                <a:hlinkClick r:id="rId3" tooltip="Asia"/>
              </a:rPr>
              <a:t>Asian</a:t>
            </a:r>
            <a:r>
              <a:rPr lang="en-US" dirty="0" smtClean="0"/>
              <a:t> traditions, which is generally more illustrative in nature, and from origins in manuscript book decoration also developed into single-sheet small paintings to be kept in albums, which are also called miniatures, as the Western equivalents in </a:t>
            </a:r>
            <a:r>
              <a:rPr lang="en-US" dirty="0" smtClean="0">
                <a:hlinkClick r:id="rId4" tooltip="Watercolor painting"/>
              </a:rPr>
              <a:t>watercolor</a:t>
            </a:r>
            <a:r>
              <a:rPr lang="en-US" dirty="0" smtClean="0"/>
              <a:t> and other mediums are not. These include </a:t>
            </a:r>
            <a:r>
              <a:rPr lang="en-US" dirty="0" smtClean="0">
                <a:hlinkClick r:id="rId5" tooltip="Persian miniature"/>
              </a:rPr>
              <a:t>Persian miniatures</a:t>
            </a:r>
            <a:r>
              <a:rPr lang="en-US" dirty="0" smtClean="0"/>
              <a:t>, and their </a:t>
            </a:r>
            <a:r>
              <a:rPr lang="en-US" dirty="0" err="1" smtClean="0">
                <a:hlinkClick r:id="rId6" tooltip="Mughal painting"/>
              </a:rPr>
              <a:t>Mughal</a:t>
            </a:r>
            <a:r>
              <a:rPr lang="en-US" dirty="0" smtClean="0"/>
              <a:t>, </a:t>
            </a:r>
            <a:r>
              <a:rPr lang="en-US" dirty="0" smtClean="0">
                <a:hlinkClick r:id="rId7" tooltip="Ottoman miniature"/>
              </a:rPr>
              <a:t>Ottoman</a:t>
            </a:r>
            <a:r>
              <a:rPr lang="en-US" dirty="0" smtClean="0"/>
              <a:t> and other </a:t>
            </a:r>
            <a:r>
              <a:rPr lang="en-US" dirty="0" smtClean="0">
                <a:hlinkClick r:id="rId8" tooltip="Indian miniature painting"/>
              </a:rPr>
              <a:t>Indian offshoots</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descr="C:\Users\Abdur Rehman\Desktop\ViennaDioscoridesFolio3v7Physicians.jpg"/>
          <p:cNvPicPr>
            <a:picLocks noChangeAspect="1" noChangeArrowheads="1"/>
          </p:cNvPicPr>
          <p:nvPr/>
        </p:nvPicPr>
        <p:blipFill>
          <a:blip r:embed="rId2" cstate="print"/>
          <a:srcRect/>
          <a:stretch>
            <a:fillRect/>
          </a:stretch>
        </p:blipFill>
        <p:spPr bwMode="auto">
          <a:xfrm>
            <a:off x="381000" y="457200"/>
            <a:ext cx="4166742" cy="5562600"/>
          </a:xfrm>
          <a:prstGeom prst="rect">
            <a:avLst/>
          </a:prstGeom>
          <a:noFill/>
        </p:spPr>
      </p:pic>
      <p:pic>
        <p:nvPicPr>
          <p:cNvPr id="33795" name="Picture 3" descr="C:\Users\Abdur Rehman\Desktop\200px-KellsFol292rIncipJohn.jpg"/>
          <p:cNvPicPr>
            <a:picLocks noChangeAspect="1" noChangeArrowheads="1"/>
          </p:cNvPicPr>
          <p:nvPr/>
        </p:nvPicPr>
        <p:blipFill>
          <a:blip r:embed="rId3" cstate="print"/>
          <a:srcRect/>
          <a:stretch>
            <a:fillRect/>
          </a:stretch>
        </p:blipFill>
        <p:spPr bwMode="auto">
          <a:xfrm>
            <a:off x="4648199" y="457200"/>
            <a:ext cx="4122855" cy="5486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C:\Users\Abdur Rehman\Desktop\200px-BendictionalStEthewoldlBaptismChristFol25.jpg"/>
          <p:cNvPicPr>
            <a:picLocks noChangeAspect="1" noChangeArrowheads="1"/>
          </p:cNvPicPr>
          <p:nvPr/>
        </p:nvPicPr>
        <p:blipFill>
          <a:blip r:embed="rId2" cstate="print"/>
          <a:srcRect/>
          <a:stretch>
            <a:fillRect/>
          </a:stretch>
        </p:blipFill>
        <p:spPr bwMode="auto">
          <a:xfrm>
            <a:off x="380999" y="228600"/>
            <a:ext cx="3780465" cy="4876800"/>
          </a:xfrm>
          <a:prstGeom prst="rect">
            <a:avLst/>
          </a:prstGeom>
          <a:noFill/>
        </p:spPr>
      </p:pic>
      <p:pic>
        <p:nvPicPr>
          <p:cNvPr id="34819" name="Picture 3" descr="C:\Users\Abdur Rehman\Desktop\200px-Breviary_of_Chertsey_Abbey_(folio_6r).jpg"/>
          <p:cNvPicPr>
            <a:picLocks noChangeAspect="1" noChangeArrowheads="1"/>
          </p:cNvPicPr>
          <p:nvPr/>
        </p:nvPicPr>
        <p:blipFill>
          <a:blip r:embed="rId3" cstate="print"/>
          <a:srcRect/>
          <a:stretch>
            <a:fillRect/>
          </a:stretch>
        </p:blipFill>
        <p:spPr bwMode="auto">
          <a:xfrm>
            <a:off x="4191000" y="1524000"/>
            <a:ext cx="4495800" cy="4495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C:\Users\Abdur Rehman\Desktop\200px-Angers_Book_of_Hours_(folio_13r).jpg"/>
          <p:cNvPicPr>
            <a:picLocks noChangeAspect="1" noChangeArrowheads="1"/>
          </p:cNvPicPr>
          <p:nvPr/>
        </p:nvPicPr>
        <p:blipFill>
          <a:blip r:embed="rId2" cstate="print"/>
          <a:srcRect/>
          <a:stretch>
            <a:fillRect/>
          </a:stretch>
        </p:blipFill>
        <p:spPr bwMode="auto">
          <a:xfrm>
            <a:off x="152400" y="228600"/>
            <a:ext cx="4338790" cy="6096000"/>
          </a:xfrm>
          <a:prstGeom prst="rect">
            <a:avLst/>
          </a:prstGeom>
          <a:noFill/>
        </p:spPr>
      </p:pic>
      <p:pic>
        <p:nvPicPr>
          <p:cNvPr id="35843" name="Picture 3" descr="C:\Users\Abdur Rehman\Desktop\200px-Enkhuisen_Book_of_Hours_(folio_39v).jpg"/>
          <p:cNvPicPr>
            <a:picLocks noChangeAspect="1" noChangeArrowheads="1"/>
          </p:cNvPicPr>
          <p:nvPr/>
        </p:nvPicPr>
        <p:blipFill>
          <a:blip r:embed="rId3" cstate="print"/>
          <a:srcRect/>
          <a:stretch>
            <a:fillRect/>
          </a:stretch>
        </p:blipFill>
        <p:spPr bwMode="auto">
          <a:xfrm>
            <a:off x="4572000" y="228600"/>
            <a:ext cx="4077592" cy="6096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descr="C:\Users\Abdur Rehman\Desktop\200px-Milan_Book_of_Hours_(Annunciation_to_the_Shepherds).jpg"/>
          <p:cNvPicPr>
            <a:picLocks noChangeAspect="1" noChangeArrowheads="1"/>
          </p:cNvPicPr>
          <p:nvPr/>
        </p:nvPicPr>
        <p:blipFill>
          <a:blip r:embed="rId2" cstate="print"/>
          <a:srcRect/>
          <a:stretch>
            <a:fillRect/>
          </a:stretch>
        </p:blipFill>
        <p:spPr bwMode="auto">
          <a:xfrm>
            <a:off x="1600200" y="228599"/>
            <a:ext cx="3886200" cy="619848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tyle</a:t>
            </a:r>
            <a:endParaRPr lang="en-US" dirty="0"/>
          </a:p>
        </p:txBody>
      </p:sp>
      <p:sp>
        <p:nvSpPr>
          <p:cNvPr id="3" name="Content Placeholder 2"/>
          <p:cNvSpPr>
            <a:spLocks noGrp="1"/>
          </p:cNvSpPr>
          <p:nvPr>
            <p:ph idx="1"/>
          </p:nvPr>
        </p:nvSpPr>
        <p:spPr/>
        <p:txBody>
          <a:bodyPr/>
          <a:lstStyle/>
          <a:p>
            <a:pPr>
              <a:buNone/>
            </a:pPr>
            <a:r>
              <a:rPr lang="en-US" dirty="0"/>
              <a:t>Some paintings seem to show exactly what an artist saw, while others focus on exploring shapes or expressing feelings. One artist might paint a landscape with realistic details, such as craggy rocks and green blades of grass. Another might paint the same landscape in swirling shapes and colors that capture how the air and sunlight felt.</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Persia (Iran)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Safavid era Miniature painting kept at Shah </a:t>
            </a:r>
            <a:r>
              <a:rPr lang="en-US" dirty="0" err="1" smtClean="0"/>
              <a:t>Abbas</a:t>
            </a:r>
            <a:r>
              <a:rPr lang="en-US" dirty="0" smtClean="0"/>
              <a:t> Hotel in Isfahan.</a:t>
            </a:r>
          </a:p>
          <a:p>
            <a:r>
              <a:rPr lang="en-US" dirty="0" smtClean="0">
                <a:hlinkClick r:id="rId2" tooltip="Yusuf and Zulaikha"/>
              </a:rPr>
              <a:t>Yusuf and </a:t>
            </a:r>
            <a:r>
              <a:rPr lang="en-US" dirty="0" err="1" smtClean="0">
                <a:hlinkClick r:id="rId2" tooltip="Yusuf and Zulaikha"/>
              </a:rPr>
              <a:t>Zulaikha</a:t>
            </a:r>
            <a:r>
              <a:rPr lang="en-US" dirty="0" smtClean="0"/>
              <a:t> (</a:t>
            </a:r>
            <a:r>
              <a:rPr lang="en-US" dirty="0" smtClean="0">
                <a:hlinkClick r:id="rId3" tooltip="Joseph (son of Jacob)"/>
              </a:rPr>
              <a:t>Joseph</a:t>
            </a:r>
            <a:r>
              <a:rPr lang="en-US" dirty="0" smtClean="0"/>
              <a:t> chased by </a:t>
            </a:r>
            <a:r>
              <a:rPr lang="en-US" dirty="0" err="1" smtClean="0">
                <a:hlinkClick r:id="rId4" tooltip="Potiphar's wife"/>
              </a:rPr>
              <a:t>Potiphar's</a:t>
            </a:r>
            <a:r>
              <a:rPr lang="en-US" dirty="0" smtClean="0">
                <a:hlinkClick r:id="rId4" tooltip="Potiphar's wife"/>
              </a:rPr>
              <a:t> wife</a:t>
            </a:r>
            <a:r>
              <a:rPr lang="en-US" dirty="0" smtClean="0"/>
              <a:t>), miniature by </a:t>
            </a:r>
            <a:r>
              <a:rPr lang="en-US" dirty="0" err="1" smtClean="0">
                <a:hlinkClick r:id="rId5" tooltip="Behzād"/>
              </a:rPr>
              <a:t>Behzād</a:t>
            </a:r>
            <a:r>
              <a:rPr lang="en-US" dirty="0" smtClean="0"/>
              <a:t>, 1488.</a:t>
            </a:r>
          </a:p>
          <a:p>
            <a:r>
              <a:rPr lang="en-US" dirty="0" smtClean="0"/>
              <a:t>Main article: </a:t>
            </a:r>
            <a:r>
              <a:rPr lang="en-US" dirty="0" smtClean="0">
                <a:hlinkClick r:id="rId6" tooltip="Persian miniature"/>
              </a:rPr>
              <a:t>Persian miniature</a:t>
            </a:r>
            <a:endParaRPr lang="en-US" dirty="0" smtClean="0"/>
          </a:p>
          <a:p>
            <a:r>
              <a:rPr lang="en-US" dirty="0" smtClean="0">
                <a:hlinkClick r:id="rId7" tooltip="Persian art"/>
              </a:rPr>
              <a:t>Persian art</a:t>
            </a:r>
            <a:r>
              <a:rPr lang="en-US" dirty="0" smtClean="0"/>
              <a:t> has a long tradition of the use of miniatures.</a:t>
            </a:r>
          </a:p>
          <a:p>
            <a:r>
              <a:rPr lang="en-US" dirty="0" smtClean="0">
                <a:hlinkClick r:id="rId8" tooltip="Reza Abbasi"/>
              </a:rPr>
              <a:t>Reza </a:t>
            </a:r>
            <a:r>
              <a:rPr lang="en-US" dirty="0" err="1" smtClean="0">
                <a:hlinkClick r:id="rId8" tooltip="Reza Abbasi"/>
              </a:rPr>
              <a:t>Abbasi</a:t>
            </a:r>
            <a:r>
              <a:rPr lang="en-US" dirty="0" smtClean="0"/>
              <a:t> (1565–1635), considered one of the most renowned Persian painters of all time, specialized in the Persian miniature, with a preference for naturalistic subjects. Today his surviving works can be found in many of the major museums of the </a:t>
            </a:r>
            <a:r>
              <a:rPr lang="en-US" dirty="0" smtClean="0">
                <a:hlinkClick r:id="rId9" tooltip="Western world"/>
              </a:rPr>
              <a:t>Western world</a:t>
            </a:r>
            <a:r>
              <a:rPr lang="en-US" dirty="0" smtClean="0"/>
              <a:t>, such as the </a:t>
            </a:r>
            <a:r>
              <a:rPr lang="en-US" dirty="0" smtClean="0">
                <a:hlinkClick r:id="rId10" tooltip="Smithsonian"/>
              </a:rPr>
              <a:t>Smithsonian</a:t>
            </a:r>
            <a:r>
              <a:rPr lang="en-US" dirty="0" smtClean="0"/>
              <a:t>, the </a:t>
            </a:r>
            <a:r>
              <a:rPr lang="en-US" dirty="0" smtClean="0">
                <a:hlinkClick r:id="rId11" tooltip="Louvre"/>
              </a:rPr>
              <a:t>Louvre</a:t>
            </a:r>
            <a:r>
              <a:rPr lang="en-US" dirty="0" smtClean="0"/>
              <a:t> and the </a:t>
            </a:r>
            <a:r>
              <a:rPr lang="en-US" dirty="0" smtClean="0">
                <a:hlinkClick r:id="rId12" tooltip="Metropolitan Museum of Art"/>
              </a:rPr>
              <a:t>Metropolitan Museum of Art</a:t>
            </a:r>
            <a:r>
              <a:rPr lang="en-US" dirty="0" smtClean="0"/>
              <a: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Yusef_Zuleykha.jpg"/>
          <p:cNvPicPr>
            <a:picLocks noGrp="1" noChangeAspect="1"/>
          </p:cNvPicPr>
          <p:nvPr>
            <p:ph idx="1"/>
          </p:nvPr>
        </p:nvPicPr>
        <p:blipFill>
          <a:blip r:embed="rId2" cstate="print"/>
          <a:stretch>
            <a:fillRect/>
          </a:stretch>
        </p:blipFill>
        <p:spPr>
          <a:xfrm>
            <a:off x="381000" y="228600"/>
            <a:ext cx="3581164" cy="5257800"/>
          </a:xfrm>
        </p:spPr>
      </p:pic>
      <p:pic>
        <p:nvPicPr>
          <p:cNvPr id="5" name="Picture 4" descr="240px-Miniator_hotel_shah_abbas_deevar.jpg"/>
          <p:cNvPicPr>
            <a:picLocks noChangeAspect="1"/>
          </p:cNvPicPr>
          <p:nvPr/>
        </p:nvPicPr>
        <p:blipFill>
          <a:blip r:embed="rId3" cstate="print"/>
          <a:stretch>
            <a:fillRect/>
          </a:stretch>
        </p:blipFill>
        <p:spPr>
          <a:xfrm>
            <a:off x="4191000" y="1981200"/>
            <a:ext cx="4489868" cy="3124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Mughal</a:t>
            </a:r>
            <a:r>
              <a:rPr lang="en-US" dirty="0" smtClean="0"/>
              <a:t> miniatures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Main article: </a:t>
            </a:r>
            <a:r>
              <a:rPr lang="en-US" dirty="0" err="1" smtClean="0">
                <a:hlinkClick r:id="rId2" tooltip="Mughal painting"/>
              </a:rPr>
              <a:t>Mughal</a:t>
            </a:r>
            <a:r>
              <a:rPr lang="en-US" dirty="0" smtClean="0">
                <a:hlinkClick r:id="rId2" tooltip="Mughal painting"/>
              </a:rPr>
              <a:t> painting</a:t>
            </a:r>
            <a:endParaRPr lang="en-US" dirty="0" smtClean="0"/>
          </a:p>
          <a:p>
            <a:r>
              <a:rPr lang="en-US" dirty="0" smtClean="0"/>
              <a:t>The Emperor </a:t>
            </a:r>
            <a:r>
              <a:rPr lang="en-US" dirty="0" smtClean="0">
                <a:hlinkClick r:id="rId3" tooltip="Jahangir"/>
              </a:rPr>
              <a:t>Jahangir</a:t>
            </a:r>
            <a:r>
              <a:rPr lang="en-US" dirty="0" smtClean="0"/>
              <a:t> receiving his two sons, an album-painting of c 1605-06</a:t>
            </a:r>
          </a:p>
          <a:p>
            <a:r>
              <a:rPr lang="en-US" dirty="0" err="1" smtClean="0"/>
              <a:t>Mughal</a:t>
            </a:r>
            <a:r>
              <a:rPr lang="en-US" dirty="0" smtClean="0"/>
              <a:t> painting, generally confined to miniatures either as book illustrations or as single works to be kept in albums, emerged from the Persian miniature painting tradition, with Indian influences, and developed during the period of the </a:t>
            </a:r>
            <a:r>
              <a:rPr lang="en-US" dirty="0" err="1" smtClean="0">
                <a:hlinkClick r:id="rId4" tooltip="Mughal Empire"/>
              </a:rPr>
              <a:t>Mughal</a:t>
            </a:r>
            <a:r>
              <a:rPr lang="en-US" dirty="0" smtClean="0">
                <a:hlinkClick r:id="rId4" tooltip="Mughal Empire"/>
              </a:rPr>
              <a:t> Empire</a:t>
            </a:r>
            <a:r>
              <a:rPr lang="en-US" dirty="0" smtClean="0"/>
              <a:t> (16th -19th centuries). Mughal miniatures are very detailed and very fine in quality. </a:t>
            </a:r>
            <a:r>
              <a:rPr lang="en-US" dirty="0" err="1" smtClean="0">
                <a:hlinkClick r:id="rId5" tooltip="Padshanama (page does not exist)"/>
              </a:rPr>
              <a:t>Padshanama</a:t>
            </a:r>
            <a:r>
              <a:rPr lang="en-US" dirty="0" smtClean="0"/>
              <a:t> is important book of the </a:t>
            </a:r>
            <a:r>
              <a:rPr lang="en-US" dirty="0" err="1" smtClean="0"/>
              <a:t>Mughal</a:t>
            </a:r>
            <a:r>
              <a:rPr lang="en-US" dirty="0" smtClean="0"/>
              <a:t> miniature Painting</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Emperor_Jahangir_receiving_his_two_sons,_an_album-painting_in_gouache_on_paper,_c_1605-06.jpg"/>
          <p:cNvPicPr>
            <a:picLocks noGrp="1" noChangeAspect="1"/>
          </p:cNvPicPr>
          <p:nvPr>
            <p:ph idx="1"/>
          </p:nvPr>
        </p:nvPicPr>
        <p:blipFill>
          <a:blip r:embed="rId2" cstate="print"/>
          <a:stretch>
            <a:fillRect/>
          </a:stretch>
        </p:blipFill>
        <p:spPr>
          <a:xfrm>
            <a:off x="1447800" y="914400"/>
            <a:ext cx="5486400" cy="5486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 empire</a:t>
            </a:r>
            <a:endParaRPr lang="en-US" dirty="0"/>
          </a:p>
        </p:txBody>
      </p:sp>
      <p:sp>
        <p:nvSpPr>
          <p:cNvPr id="3" name="Content Placeholder 2"/>
          <p:cNvSpPr>
            <a:spLocks noGrp="1"/>
          </p:cNvSpPr>
          <p:nvPr>
            <p:ph idx="1"/>
          </p:nvPr>
        </p:nvSpPr>
        <p:spPr/>
        <p:txBody>
          <a:bodyPr/>
          <a:lstStyle/>
          <a:p>
            <a:r>
              <a:rPr lang="en-US" dirty="0" smtClean="0"/>
              <a:t>Portrait of a painter during the reign of </a:t>
            </a:r>
            <a:r>
              <a:rPr lang="en-US" dirty="0" err="1" smtClean="0"/>
              <a:t>Mehmet</a:t>
            </a:r>
            <a:r>
              <a:rPr lang="en-US" dirty="0" smtClean="0"/>
              <a:t> II</a:t>
            </a:r>
          </a:p>
          <a:p>
            <a:r>
              <a:rPr lang="en-US" dirty="0" smtClean="0"/>
              <a:t>Main article: </a:t>
            </a:r>
            <a:r>
              <a:rPr lang="en-US" dirty="0" smtClean="0">
                <a:hlinkClick r:id="rId2" tooltip="Ottoman miniature"/>
              </a:rPr>
              <a:t>Ottoman miniature</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 empire</a:t>
            </a:r>
            <a:endParaRPr lang="en-US" dirty="0"/>
          </a:p>
        </p:txBody>
      </p:sp>
      <p:pic>
        <p:nvPicPr>
          <p:cNvPr id="4" name="Content Placeholder 3" descr="250px-Ottoman_Dynasty,_Portrait_of_a_Painter,_Reign_of_Mehmet_II_(1444-1481).jpg"/>
          <p:cNvPicPr>
            <a:picLocks noGrp="1" noChangeAspect="1"/>
          </p:cNvPicPr>
          <p:nvPr>
            <p:ph idx="1"/>
          </p:nvPr>
        </p:nvPicPr>
        <p:blipFill>
          <a:blip r:embed="rId2" cstate="print"/>
          <a:stretch>
            <a:fillRect/>
          </a:stretch>
        </p:blipFill>
        <p:spPr>
          <a:xfrm>
            <a:off x="2971799" y="1526888"/>
            <a:ext cx="3494871" cy="510251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Forgeries </a:t>
            </a:r>
            <a:endParaRPr lang="en-US" dirty="0"/>
          </a:p>
        </p:txBody>
      </p:sp>
      <p:sp>
        <p:nvSpPr>
          <p:cNvPr id="5" name="Content Placeholder 4"/>
          <p:cNvSpPr>
            <a:spLocks noGrp="1"/>
          </p:cNvSpPr>
          <p:nvPr>
            <p:ph idx="1"/>
          </p:nvPr>
        </p:nvSpPr>
        <p:spPr/>
        <p:txBody>
          <a:bodyPr/>
          <a:lstStyle/>
          <a:p>
            <a:r>
              <a:rPr lang="en-US" dirty="0" smtClean="0"/>
              <a:t>Medieval miniatures have been forged to deceive collectors by various persons most notably including the </a:t>
            </a:r>
            <a:r>
              <a:rPr lang="en-US" dirty="0" smtClean="0">
                <a:hlinkClick r:id="rId2" tooltip="Spanish Forger"/>
              </a:rPr>
              <a:t>Spanish Forger</a:t>
            </a:r>
            <a:r>
              <a:rPr lang="en-US" dirty="0" smtClean="0"/>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Sub-Techniques </a:t>
            </a:r>
            <a:r>
              <a:rPr lang="en-US" dirty="0" smtClean="0"/>
              <a:t>of mural painting</a:t>
            </a:r>
            <a:endParaRPr lang="en-US" dirty="0"/>
          </a:p>
        </p:txBody>
      </p:sp>
      <p:sp>
        <p:nvSpPr>
          <p:cNvPr id="3" name="Content Placeholder 2"/>
          <p:cNvSpPr>
            <a:spLocks noGrp="1"/>
          </p:cNvSpPr>
          <p:nvPr>
            <p:ph idx="1"/>
          </p:nvPr>
        </p:nvSpPr>
        <p:spPr/>
        <p:txBody>
          <a:bodyPr/>
          <a:lstStyle/>
          <a:p>
            <a:r>
              <a:rPr lang="en-US" dirty="0" smtClean="0"/>
              <a:t>Fresco (</a:t>
            </a:r>
            <a:r>
              <a:rPr lang="en-US" dirty="0" err="1" smtClean="0"/>
              <a:t>boun</a:t>
            </a:r>
            <a:r>
              <a:rPr lang="en-US" dirty="0" smtClean="0"/>
              <a:t>)</a:t>
            </a:r>
          </a:p>
          <a:p>
            <a:r>
              <a:rPr lang="en-US" dirty="0" smtClean="0"/>
              <a:t>Fresco (</a:t>
            </a:r>
            <a:r>
              <a:rPr lang="en-US" dirty="0" err="1" smtClean="0"/>
              <a:t>secco</a:t>
            </a:r>
            <a:r>
              <a:rPr lang="en-US" dirty="0" smtClean="0"/>
              <a:t>)</a:t>
            </a:r>
          </a:p>
          <a:p>
            <a:r>
              <a:rPr lang="en-US" dirty="0" smtClean="0"/>
              <a:t>Mosaics</a:t>
            </a:r>
          </a:p>
          <a:p>
            <a:r>
              <a:rPr lang="en-US" dirty="0" smtClean="0"/>
              <a:t>Stained glass</a:t>
            </a:r>
          </a:p>
          <a:p>
            <a:r>
              <a:rPr lang="en-US" dirty="0" smtClean="0"/>
              <a:t>Tempera</a:t>
            </a:r>
          </a:p>
          <a:p>
            <a:r>
              <a:rPr lang="en-US" dirty="0" smtClean="0"/>
              <a:t>Mix media</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Fresco (</a:t>
            </a:r>
            <a:r>
              <a:rPr lang="en-US" dirty="0" err="1" smtClean="0"/>
              <a:t>buon</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err="1" smtClean="0"/>
              <a:t>Buon</a:t>
            </a:r>
            <a:r>
              <a:rPr lang="en-US" b="1" dirty="0" smtClean="0"/>
              <a:t> fresco</a:t>
            </a:r>
            <a:r>
              <a:rPr lang="en-US" dirty="0" smtClean="0"/>
              <a:t> (Italian for </a:t>
            </a:r>
            <a:r>
              <a:rPr lang="en-US" i="1" dirty="0" smtClean="0"/>
              <a:t>true fresco</a:t>
            </a:r>
            <a:r>
              <a:rPr lang="en-US" dirty="0" smtClean="0"/>
              <a:t>) is a </a:t>
            </a:r>
            <a:r>
              <a:rPr lang="en-US" dirty="0" smtClean="0">
                <a:hlinkClick r:id="rId2" tooltip="Fresco"/>
              </a:rPr>
              <a:t>fresco</a:t>
            </a:r>
            <a:r>
              <a:rPr lang="en-US" dirty="0" smtClean="0"/>
              <a:t> </a:t>
            </a:r>
            <a:r>
              <a:rPr lang="en-US" dirty="0" smtClean="0">
                <a:hlinkClick r:id="rId3" tooltip="Painting"/>
              </a:rPr>
              <a:t>painting</a:t>
            </a:r>
            <a:r>
              <a:rPr lang="en-US" dirty="0" smtClean="0"/>
              <a:t> technique in which alkaline resistant </a:t>
            </a:r>
            <a:r>
              <a:rPr lang="en-US" dirty="0" smtClean="0">
                <a:hlinkClick r:id="rId4" tooltip="Pigment"/>
              </a:rPr>
              <a:t>pigments</a:t>
            </a:r>
            <a:r>
              <a:rPr lang="en-US" dirty="0" smtClean="0"/>
              <a:t>, ground in water, are applied to </a:t>
            </a:r>
            <a:r>
              <a:rPr lang="en-US" dirty="0" smtClean="0">
                <a:hlinkClick r:id="rId5" tooltip="Plaster"/>
              </a:rPr>
              <a:t>plaster</a:t>
            </a:r>
            <a:r>
              <a:rPr lang="en-US" dirty="0" smtClean="0"/>
              <a:t> when it is still wet, as opposed to </a:t>
            </a:r>
            <a:r>
              <a:rPr lang="en-US" i="1" dirty="0" smtClean="0">
                <a:hlinkClick r:id="rId6" tooltip="Fresco-secco"/>
              </a:rPr>
              <a:t>fresco-</a:t>
            </a:r>
            <a:r>
              <a:rPr lang="en-US" i="1" dirty="0" err="1" smtClean="0">
                <a:hlinkClick r:id="rId6" tooltip="Fresco-secco"/>
              </a:rPr>
              <a:t>secco</a:t>
            </a:r>
            <a:r>
              <a:rPr lang="en-US" dirty="0" smtClean="0"/>
              <a:t> (or </a:t>
            </a:r>
            <a:r>
              <a:rPr lang="en-US" i="1" dirty="0" smtClean="0"/>
              <a:t>a </a:t>
            </a:r>
            <a:r>
              <a:rPr lang="en-US" i="1" dirty="0" err="1" smtClean="0"/>
              <a:t>secco</a:t>
            </a:r>
            <a:r>
              <a:rPr lang="en-US" dirty="0" smtClean="0"/>
              <a:t>). The </a:t>
            </a:r>
            <a:r>
              <a:rPr lang="en-US" dirty="0" err="1" smtClean="0"/>
              <a:t>buon</a:t>
            </a:r>
            <a:r>
              <a:rPr lang="en-US" dirty="0" smtClean="0"/>
              <a:t> fresco technique consists of painting with pigment ground in </a:t>
            </a:r>
            <a:r>
              <a:rPr lang="en-US" dirty="0" smtClean="0">
                <a:hlinkClick r:id="rId7" tooltip="Water"/>
              </a:rPr>
              <a:t>water</a:t>
            </a:r>
            <a:r>
              <a:rPr lang="en-US" dirty="0" smtClean="0"/>
              <a:t> on a thin layer of wet, fresh, </a:t>
            </a:r>
            <a:r>
              <a:rPr lang="en-US" dirty="0" smtClean="0">
                <a:hlinkClick r:id="rId8" tooltip="Mortar (masonry)"/>
              </a:rPr>
              <a:t>lime mortar</a:t>
            </a:r>
            <a:r>
              <a:rPr lang="en-US" dirty="0" smtClean="0"/>
              <a:t> or </a:t>
            </a:r>
            <a:r>
              <a:rPr lang="en-US" dirty="0" smtClean="0">
                <a:hlinkClick r:id="rId5" tooltip="Plaster"/>
              </a:rPr>
              <a:t>plaster</a:t>
            </a:r>
            <a:r>
              <a:rPr lang="en-US" dirty="0" smtClean="0"/>
              <a:t>, for which the Italian word for plaster, </a:t>
            </a:r>
            <a:r>
              <a:rPr lang="en-US" dirty="0" err="1" smtClean="0">
                <a:hlinkClick r:id="rId9" tooltip="Intonaco"/>
              </a:rPr>
              <a:t>intonaco</a:t>
            </a:r>
            <a:r>
              <a:rPr lang="en-US" dirty="0" smtClean="0"/>
              <a:t>, is used. Because of the chemical makeup of the plaster, a </a:t>
            </a:r>
            <a:r>
              <a:rPr lang="en-US" dirty="0" smtClean="0">
                <a:hlinkClick r:id="rId10" tooltip="Binder (material)"/>
              </a:rPr>
              <a:t>binder</a:t>
            </a:r>
            <a:r>
              <a:rPr lang="en-US" dirty="0" smtClean="0"/>
              <a:t> is not required. After a number of hours the plaster reacts with the air in a process called </a:t>
            </a:r>
            <a:r>
              <a:rPr lang="en-US" dirty="0" err="1" smtClean="0">
                <a:hlinkClick r:id="rId11" tooltip="Carbonatation"/>
              </a:rPr>
              <a:t>carbonatation</a:t>
            </a:r>
            <a:r>
              <a:rPr lang="en-US" dirty="0" smtClean="0"/>
              <a:t>: this chemical reaction fixes the pigment particles at the plaster's surface in a protective crystalline mesh</a:t>
            </a:r>
            <a:r>
              <a:rPr lang="en-US" baseline="30000" dirty="0" smtClean="0">
                <a:hlinkClick r:id="rId12"/>
              </a:rPr>
              <a:t>[1]</a:t>
            </a:r>
            <a:r>
              <a:rPr lang="en-US" dirty="0" smtClean="0"/>
              <a:t> known as the lime crust. One of the first painters in the post-classical period to use this technique was the Isaac Master in the Upper </a:t>
            </a:r>
            <a:r>
              <a:rPr lang="en-US" dirty="0" smtClean="0">
                <a:hlinkClick r:id="rId13" tooltip="Basilica of San Francesco d'Assisi"/>
              </a:rPr>
              <a:t>Basilica of Saint Francis</a:t>
            </a:r>
            <a:r>
              <a:rPr lang="en-US" dirty="0" smtClean="0"/>
              <a:t> in </a:t>
            </a:r>
            <a:r>
              <a:rPr lang="en-US" dirty="0" smtClean="0">
                <a:hlinkClick r:id="rId14" tooltip="Assisi"/>
              </a:rPr>
              <a:t>Assisi</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C:\Users\Abdur Rehman\Desktop\a.png"/>
          <p:cNvPicPr>
            <a:picLocks noChangeAspect="1" noChangeArrowheads="1"/>
          </p:cNvPicPr>
          <p:nvPr/>
        </p:nvPicPr>
        <p:blipFill>
          <a:blip r:embed="rId2" cstate="print"/>
          <a:srcRect/>
          <a:stretch>
            <a:fillRect/>
          </a:stretch>
        </p:blipFill>
        <p:spPr bwMode="auto">
          <a:xfrm>
            <a:off x="838200" y="762000"/>
            <a:ext cx="7371433" cy="5105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a:t>
            </a:r>
            <a:br>
              <a:rPr lang="en-US" dirty="0" smtClean="0"/>
            </a:br>
            <a:r>
              <a:rPr lang="en-US" dirty="0" smtClean="0"/>
              <a:t>of </a:t>
            </a:r>
            <a:r>
              <a:rPr lang="en-US" dirty="0" smtClean="0"/>
              <a:t>painting</a:t>
            </a:r>
            <a:endParaRPr lang="en-US" dirty="0"/>
          </a:p>
        </p:txBody>
      </p:sp>
      <p:sp>
        <p:nvSpPr>
          <p:cNvPr id="3" name="Content Placeholder 2"/>
          <p:cNvSpPr>
            <a:spLocks noGrp="1"/>
          </p:cNvSpPr>
          <p:nvPr>
            <p:ph idx="1"/>
          </p:nvPr>
        </p:nvSpPr>
        <p:spPr/>
        <p:txBody>
          <a:bodyPr/>
          <a:lstStyle/>
          <a:p>
            <a:r>
              <a:rPr lang="en-US" dirty="0" smtClean="0"/>
              <a:t>Mural painting</a:t>
            </a:r>
          </a:p>
          <a:p>
            <a:r>
              <a:rPr lang="en-US" dirty="0" smtClean="0"/>
              <a:t>Easel painting</a:t>
            </a:r>
          </a:p>
          <a:p>
            <a:r>
              <a:rPr lang="en-US" dirty="0" smtClean="0"/>
              <a:t>Miniature painting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C:\Users\Abdur Rehman\Desktop\b.png"/>
          <p:cNvPicPr>
            <a:picLocks noChangeAspect="1" noChangeArrowheads="1"/>
          </p:cNvPicPr>
          <p:nvPr/>
        </p:nvPicPr>
        <p:blipFill>
          <a:blip r:embed="rId2" cstate="print"/>
          <a:srcRect/>
          <a:stretch>
            <a:fillRect/>
          </a:stretch>
        </p:blipFill>
        <p:spPr bwMode="auto">
          <a:xfrm>
            <a:off x="457199" y="228600"/>
            <a:ext cx="3677265" cy="5181600"/>
          </a:xfrm>
          <a:prstGeom prst="rect">
            <a:avLst/>
          </a:prstGeom>
          <a:noFill/>
        </p:spPr>
      </p:pic>
      <p:pic>
        <p:nvPicPr>
          <p:cNvPr id="38915" name="Picture 3" descr="C:\Users\Abdur Rehman\Desktop\untitled.png"/>
          <p:cNvPicPr>
            <a:picLocks noChangeAspect="1" noChangeArrowheads="1"/>
          </p:cNvPicPr>
          <p:nvPr/>
        </p:nvPicPr>
        <p:blipFill>
          <a:blip r:embed="rId3" cstate="print"/>
          <a:srcRect/>
          <a:stretch>
            <a:fillRect/>
          </a:stretch>
        </p:blipFill>
        <p:spPr bwMode="auto">
          <a:xfrm>
            <a:off x="4267200" y="1905000"/>
            <a:ext cx="4579296" cy="3200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C:\Users\Abdur Rehman\Desktop\c.png"/>
          <p:cNvPicPr>
            <a:picLocks noChangeAspect="1" noChangeArrowheads="1"/>
          </p:cNvPicPr>
          <p:nvPr/>
        </p:nvPicPr>
        <p:blipFill>
          <a:blip r:embed="rId2" cstate="print"/>
          <a:srcRect/>
          <a:stretch>
            <a:fillRect/>
          </a:stretch>
        </p:blipFill>
        <p:spPr bwMode="auto">
          <a:xfrm>
            <a:off x="76200" y="76200"/>
            <a:ext cx="3429000" cy="3970421"/>
          </a:xfrm>
          <a:prstGeom prst="rect">
            <a:avLst/>
          </a:prstGeom>
          <a:noFill/>
        </p:spPr>
      </p:pic>
      <p:pic>
        <p:nvPicPr>
          <p:cNvPr id="39939" name="Picture 3" descr="C:\Users\Abdur Rehman\Desktop\images.jpg"/>
          <p:cNvPicPr>
            <a:picLocks noChangeAspect="1" noChangeArrowheads="1"/>
          </p:cNvPicPr>
          <p:nvPr/>
        </p:nvPicPr>
        <p:blipFill>
          <a:blip r:embed="rId3" cstate="print"/>
          <a:srcRect/>
          <a:stretch>
            <a:fillRect/>
          </a:stretch>
        </p:blipFill>
        <p:spPr bwMode="auto">
          <a:xfrm>
            <a:off x="3581400" y="3048000"/>
            <a:ext cx="5257800" cy="250756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C:\Users\Abdur Rehman\Desktop\f.jpg"/>
          <p:cNvPicPr>
            <a:picLocks noChangeAspect="1" noChangeArrowheads="1"/>
          </p:cNvPicPr>
          <p:nvPr/>
        </p:nvPicPr>
        <p:blipFill>
          <a:blip r:embed="rId2" cstate="print"/>
          <a:srcRect/>
          <a:stretch>
            <a:fillRect/>
          </a:stretch>
        </p:blipFill>
        <p:spPr bwMode="auto">
          <a:xfrm>
            <a:off x="228600" y="152400"/>
            <a:ext cx="5495636" cy="2590800"/>
          </a:xfrm>
          <a:prstGeom prst="rect">
            <a:avLst/>
          </a:prstGeom>
          <a:noFill/>
        </p:spPr>
      </p:pic>
      <p:pic>
        <p:nvPicPr>
          <p:cNvPr id="40963" name="Picture 3" descr="C:\Users\Abdur Rehman\Desktop\o.jpg"/>
          <p:cNvPicPr>
            <a:picLocks noChangeAspect="1" noChangeArrowheads="1"/>
          </p:cNvPicPr>
          <p:nvPr/>
        </p:nvPicPr>
        <p:blipFill>
          <a:blip r:embed="rId3" cstate="print"/>
          <a:srcRect/>
          <a:stretch>
            <a:fillRect/>
          </a:stretch>
        </p:blipFill>
        <p:spPr bwMode="auto">
          <a:xfrm>
            <a:off x="1600200" y="2895600"/>
            <a:ext cx="5715000" cy="366085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C:\Users\Abdur Rehman\Desktop\gfrh.jpg"/>
          <p:cNvPicPr>
            <a:picLocks noChangeAspect="1" noChangeArrowheads="1"/>
          </p:cNvPicPr>
          <p:nvPr/>
        </p:nvPicPr>
        <p:blipFill>
          <a:blip r:embed="rId2" cstate="print"/>
          <a:srcRect/>
          <a:stretch>
            <a:fillRect/>
          </a:stretch>
        </p:blipFill>
        <p:spPr bwMode="auto">
          <a:xfrm>
            <a:off x="304800" y="228600"/>
            <a:ext cx="4572000" cy="3048000"/>
          </a:xfrm>
          <a:prstGeom prst="rect">
            <a:avLst/>
          </a:prstGeom>
          <a:noFill/>
        </p:spPr>
      </p:pic>
      <p:pic>
        <p:nvPicPr>
          <p:cNvPr id="41987" name="Picture 3" descr="C:\Users\Abdur Rehman\Desktop\ft.png"/>
          <p:cNvPicPr>
            <a:picLocks noChangeAspect="1" noChangeArrowheads="1"/>
          </p:cNvPicPr>
          <p:nvPr/>
        </p:nvPicPr>
        <p:blipFill>
          <a:blip r:embed="rId3" cstate="print"/>
          <a:srcRect/>
          <a:stretch>
            <a:fillRect/>
          </a:stretch>
        </p:blipFill>
        <p:spPr bwMode="auto">
          <a:xfrm>
            <a:off x="2667000" y="3505201"/>
            <a:ext cx="4724400" cy="307595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descr="C:\Users\Abdur Rehman\Desktop\tr.jpg"/>
          <p:cNvPicPr>
            <a:picLocks noChangeAspect="1" noChangeArrowheads="1"/>
          </p:cNvPicPr>
          <p:nvPr/>
        </p:nvPicPr>
        <p:blipFill>
          <a:blip r:embed="rId2" cstate="print"/>
          <a:srcRect/>
          <a:stretch>
            <a:fillRect/>
          </a:stretch>
        </p:blipFill>
        <p:spPr bwMode="auto">
          <a:xfrm>
            <a:off x="304799" y="152400"/>
            <a:ext cx="4554747" cy="3657600"/>
          </a:xfrm>
          <a:prstGeom prst="rect">
            <a:avLst/>
          </a:prstGeom>
          <a:noFill/>
        </p:spPr>
      </p:pic>
      <p:pic>
        <p:nvPicPr>
          <p:cNvPr id="43011" name="Picture 3" descr="C:\Users\Abdur Rehman\Desktop\gyu.jpg"/>
          <p:cNvPicPr>
            <a:picLocks noChangeAspect="1" noChangeArrowheads="1"/>
          </p:cNvPicPr>
          <p:nvPr/>
        </p:nvPicPr>
        <p:blipFill>
          <a:blip r:embed="rId3" cstate="print"/>
          <a:srcRect/>
          <a:stretch>
            <a:fillRect/>
          </a:stretch>
        </p:blipFill>
        <p:spPr bwMode="auto">
          <a:xfrm>
            <a:off x="3200400" y="3962400"/>
            <a:ext cx="5029200" cy="239854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C:\Users\Abdur Rehman\Desktop\gsgh.jpg"/>
          <p:cNvPicPr>
            <a:picLocks noChangeAspect="1" noChangeArrowheads="1"/>
          </p:cNvPicPr>
          <p:nvPr/>
        </p:nvPicPr>
        <p:blipFill>
          <a:blip r:embed="rId2" cstate="print"/>
          <a:srcRect/>
          <a:stretch>
            <a:fillRect/>
          </a:stretch>
        </p:blipFill>
        <p:spPr bwMode="auto">
          <a:xfrm>
            <a:off x="457200" y="1143000"/>
            <a:ext cx="8123412" cy="3886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C:\Users\Abdur Rehman\Desktop\fsft.jpg"/>
          <p:cNvPicPr>
            <a:picLocks noChangeAspect="1" noChangeArrowheads="1"/>
          </p:cNvPicPr>
          <p:nvPr/>
        </p:nvPicPr>
        <p:blipFill>
          <a:blip r:embed="rId2" cstate="print"/>
          <a:srcRect/>
          <a:stretch>
            <a:fillRect/>
          </a:stretch>
        </p:blipFill>
        <p:spPr bwMode="auto">
          <a:xfrm>
            <a:off x="304800" y="152400"/>
            <a:ext cx="4470400" cy="3352800"/>
          </a:xfrm>
          <a:prstGeom prst="rect">
            <a:avLst/>
          </a:prstGeom>
          <a:noFill/>
        </p:spPr>
      </p:pic>
      <p:pic>
        <p:nvPicPr>
          <p:cNvPr id="45059" name="Picture 3" descr="C:\Users\Abdur Rehman\Desktop\llll.jpg"/>
          <p:cNvPicPr>
            <a:picLocks noChangeAspect="1" noChangeArrowheads="1"/>
          </p:cNvPicPr>
          <p:nvPr/>
        </p:nvPicPr>
        <p:blipFill>
          <a:blip r:embed="rId3" cstate="print"/>
          <a:srcRect/>
          <a:stretch>
            <a:fillRect/>
          </a:stretch>
        </p:blipFill>
        <p:spPr bwMode="auto">
          <a:xfrm>
            <a:off x="4876800" y="2514600"/>
            <a:ext cx="3879878" cy="4038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C:\Users\Abdur Rehman\Desktop\;;;.jpg"/>
          <p:cNvPicPr>
            <a:picLocks noChangeAspect="1" noChangeArrowheads="1"/>
          </p:cNvPicPr>
          <p:nvPr/>
        </p:nvPicPr>
        <p:blipFill>
          <a:blip r:embed="rId2" cstate="print"/>
          <a:srcRect/>
          <a:stretch>
            <a:fillRect/>
          </a:stretch>
        </p:blipFill>
        <p:spPr bwMode="auto">
          <a:xfrm>
            <a:off x="304800" y="228599"/>
            <a:ext cx="3733800" cy="2900039"/>
          </a:xfrm>
          <a:prstGeom prst="rect">
            <a:avLst/>
          </a:prstGeom>
          <a:noFill/>
        </p:spPr>
      </p:pic>
      <p:pic>
        <p:nvPicPr>
          <p:cNvPr id="46083" name="Picture 3" descr="C:\Users\Abdur Rehman\Desktop\;;;;;;;;;;.jpg"/>
          <p:cNvPicPr>
            <a:picLocks noChangeAspect="1" noChangeArrowheads="1"/>
          </p:cNvPicPr>
          <p:nvPr/>
        </p:nvPicPr>
        <p:blipFill>
          <a:blip r:embed="rId3" cstate="print"/>
          <a:srcRect/>
          <a:stretch>
            <a:fillRect/>
          </a:stretch>
        </p:blipFill>
        <p:spPr bwMode="auto">
          <a:xfrm>
            <a:off x="4114800" y="2209800"/>
            <a:ext cx="4363308" cy="4267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C:\Users\Abdur Rehman\Desktop\;;;;;;;;;;;;;;;;;;;;;;;;;;;;;;;;;;;;;;;;.jpg"/>
          <p:cNvPicPr>
            <a:picLocks noChangeAspect="1" noChangeArrowheads="1"/>
          </p:cNvPicPr>
          <p:nvPr/>
        </p:nvPicPr>
        <p:blipFill>
          <a:blip r:embed="rId2" cstate="print"/>
          <a:srcRect/>
          <a:stretch>
            <a:fillRect/>
          </a:stretch>
        </p:blipFill>
        <p:spPr bwMode="auto">
          <a:xfrm>
            <a:off x="304800" y="152400"/>
            <a:ext cx="4299482" cy="3505200"/>
          </a:xfrm>
          <a:prstGeom prst="rect">
            <a:avLst/>
          </a:prstGeom>
          <a:noFill/>
        </p:spPr>
      </p:pic>
      <p:pic>
        <p:nvPicPr>
          <p:cNvPr id="47107" name="Picture 3" descr="C:\Users\Abdur Rehman\Desktop\'''''''''''''''''''''''''.jpg"/>
          <p:cNvPicPr>
            <a:picLocks noChangeAspect="1" noChangeArrowheads="1"/>
          </p:cNvPicPr>
          <p:nvPr/>
        </p:nvPicPr>
        <p:blipFill>
          <a:blip r:embed="rId3" cstate="print"/>
          <a:srcRect/>
          <a:stretch>
            <a:fillRect/>
          </a:stretch>
        </p:blipFill>
        <p:spPr bwMode="auto">
          <a:xfrm>
            <a:off x="1828800" y="3733800"/>
            <a:ext cx="6019800" cy="293512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C:\Users\Abdur Rehman\Desktop\dgf.jpg"/>
          <p:cNvPicPr>
            <a:picLocks noChangeAspect="1" noChangeArrowheads="1"/>
          </p:cNvPicPr>
          <p:nvPr/>
        </p:nvPicPr>
        <p:blipFill>
          <a:blip r:embed="rId2" cstate="print"/>
          <a:srcRect/>
          <a:stretch>
            <a:fillRect/>
          </a:stretch>
        </p:blipFill>
        <p:spPr bwMode="auto">
          <a:xfrm>
            <a:off x="1600200" y="1143000"/>
            <a:ext cx="5181600" cy="44352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Mural painting</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A </a:t>
            </a:r>
            <a:r>
              <a:rPr lang="en-US" b="1" dirty="0" smtClean="0"/>
              <a:t>mural</a:t>
            </a:r>
            <a:r>
              <a:rPr lang="en-US" dirty="0" smtClean="0"/>
              <a:t> is any piece of artwork painted or applied directly on a wall, ceiling or other large permanent surface. A distinguishing characteristic of mural painting is that the architectural elements of the given space are harmoniously incorporated into the picture.</a:t>
            </a:r>
          </a:p>
          <a:p>
            <a:pPr>
              <a:buNone/>
            </a:pPr>
            <a:r>
              <a:rPr lang="en-US" dirty="0" smtClean="0"/>
              <a:t>Some wall paintings are painted on large canvases, which are then attached to the wall (e.g., with </a:t>
            </a:r>
            <a:r>
              <a:rPr lang="en-US" dirty="0" err="1" smtClean="0">
                <a:hlinkClick r:id="rId2" tooltip="Marouflage"/>
              </a:rPr>
              <a:t>marouflage</a:t>
            </a:r>
            <a:r>
              <a:rPr lang="en-US" dirty="0" smtClean="0"/>
              <a:t>). Whether these works can be accurately called "murals" is a subject of some controversy in the art world, but the technique has been in common use since the late 19th century.</a:t>
            </a:r>
            <a:r>
              <a:rPr lang="en-US" baseline="30000" dirty="0" smtClean="0">
                <a:hlinkClick r:id="rId3"/>
              </a:rPr>
              <a:t>[1]</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Mural painting could be…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Painted</a:t>
            </a:r>
          </a:p>
          <a:p>
            <a:r>
              <a:rPr lang="en-US" dirty="0" smtClean="0"/>
              <a:t>Mosaic</a:t>
            </a:r>
          </a:p>
          <a:p>
            <a:r>
              <a:rPr lang="en-US" dirty="0" smtClean="0"/>
              <a:t>Fiber glass </a:t>
            </a:r>
          </a:p>
          <a:p>
            <a:r>
              <a:rPr lang="en-US" dirty="0" smtClean="0"/>
              <a:t>Glass</a:t>
            </a:r>
          </a:p>
          <a:p>
            <a:r>
              <a:rPr lang="en-US" dirty="0" smtClean="0"/>
              <a:t>Photograph</a:t>
            </a:r>
          </a:p>
          <a:p>
            <a:r>
              <a:rPr lang="en-US" dirty="0" smtClean="0"/>
              <a:t>Ceramic/clay etc……</a:t>
            </a:r>
          </a:p>
          <a:p>
            <a:endParaRPr lang="en-US" dirty="0" smtClean="0"/>
          </a:p>
          <a:p>
            <a:r>
              <a:rPr lang="en-US" dirty="0" smtClean="0"/>
              <a:t>A Mural is an art work which is directly done on wall or made for the wall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Abdur Rehman\Desktop\220PX-~2.JPG"/>
          <p:cNvPicPr>
            <a:picLocks noGrp="1"/>
          </p:cNvPicPr>
          <p:nvPr>
            <p:ph idx="1"/>
          </p:nvPr>
        </p:nvPicPr>
        <p:blipFill>
          <a:blip r:embed="rId2" cstate="print"/>
          <a:srcRect/>
          <a:stretch>
            <a:fillRect/>
          </a:stretch>
        </p:blipFill>
        <p:spPr bwMode="auto">
          <a:xfrm>
            <a:off x="533400" y="1600200"/>
            <a:ext cx="3962400" cy="4191000"/>
          </a:xfrm>
          <a:prstGeom prst="rect">
            <a:avLst/>
          </a:prstGeom>
          <a:noFill/>
        </p:spPr>
      </p:pic>
      <p:pic>
        <p:nvPicPr>
          <p:cNvPr id="5" name="Picture 4" descr="Capitole[1].jpg"/>
          <p:cNvPicPr/>
          <p:nvPr/>
        </p:nvPicPr>
        <p:blipFill>
          <a:blip r:embed="rId3" cstate="print"/>
          <a:stretch>
            <a:fillRect/>
          </a:stretch>
        </p:blipFill>
        <p:spPr>
          <a:xfrm>
            <a:off x="4572000" y="1600200"/>
            <a:ext cx="4343400" cy="4191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C:\Users\Abdur Rehman\Desktop\Mari_fresco_Investiture_Zimri_Lim_0210.jpg"/>
          <p:cNvPicPr>
            <a:picLocks noChangeAspect="1" noChangeArrowheads="1"/>
          </p:cNvPicPr>
          <p:nvPr/>
        </p:nvPicPr>
        <p:blipFill>
          <a:blip r:embed="rId2" cstate="print"/>
          <a:srcRect/>
          <a:stretch>
            <a:fillRect/>
          </a:stretch>
        </p:blipFill>
        <p:spPr bwMode="auto">
          <a:xfrm>
            <a:off x="457199" y="1600200"/>
            <a:ext cx="4244747" cy="4419600"/>
          </a:xfrm>
          <a:prstGeom prst="rect">
            <a:avLst/>
          </a:prstGeom>
          <a:noFill/>
        </p:spPr>
      </p:pic>
      <p:pic>
        <p:nvPicPr>
          <p:cNvPr id="21507" name="Picture 3" descr="C:\Users\Abdur Rehman\Desktop\220px-SBmural.jpg"/>
          <p:cNvPicPr>
            <a:picLocks noChangeAspect="1" noChangeArrowheads="1"/>
          </p:cNvPicPr>
          <p:nvPr/>
        </p:nvPicPr>
        <p:blipFill>
          <a:blip r:embed="rId3" cstate="print"/>
          <a:srcRect/>
          <a:stretch>
            <a:fillRect/>
          </a:stretch>
        </p:blipFill>
        <p:spPr bwMode="auto">
          <a:xfrm>
            <a:off x="4876800" y="1600200"/>
            <a:ext cx="3048000" cy="45027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descr="C:\Users\Abdur Rehman\Desktop\220px-RiveraMuralNationalPalace.jpg"/>
          <p:cNvPicPr>
            <a:picLocks noChangeAspect="1" noChangeArrowheads="1"/>
          </p:cNvPicPr>
          <p:nvPr/>
        </p:nvPicPr>
        <p:blipFill>
          <a:blip r:embed="rId2" cstate="print"/>
          <a:srcRect/>
          <a:stretch>
            <a:fillRect/>
          </a:stretch>
        </p:blipFill>
        <p:spPr bwMode="auto">
          <a:xfrm>
            <a:off x="152400" y="1752600"/>
            <a:ext cx="4495800" cy="3371850"/>
          </a:xfrm>
          <a:prstGeom prst="rect">
            <a:avLst/>
          </a:prstGeom>
          <a:noFill/>
        </p:spPr>
      </p:pic>
      <p:pic>
        <p:nvPicPr>
          <p:cNvPr id="22531" name="Picture 3" descr="C:\Users\Abdur Rehman\Desktop\Press_Cafe_in_East_Berlin_on_Alexanderplatz,_1977.jpg"/>
          <p:cNvPicPr>
            <a:picLocks noChangeAspect="1" noChangeArrowheads="1"/>
          </p:cNvPicPr>
          <p:nvPr/>
        </p:nvPicPr>
        <p:blipFill>
          <a:blip r:embed="rId3" cstate="print"/>
          <a:srcRect/>
          <a:stretch>
            <a:fillRect/>
          </a:stretch>
        </p:blipFill>
        <p:spPr bwMode="auto">
          <a:xfrm>
            <a:off x="4876799" y="2209800"/>
            <a:ext cx="3815255" cy="2514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10402</TotalTime>
  <Words>1068</Words>
  <Application>Microsoft Office PowerPoint</Application>
  <PresentationFormat>On-screen Show (4:3)</PresentationFormat>
  <Paragraphs>60</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Painting</vt:lpstr>
      <vt:lpstr>MAJOR TYPES (genre) OF PAINTING</vt:lpstr>
      <vt:lpstr>Style</vt:lpstr>
      <vt:lpstr>Techniques  of painting</vt:lpstr>
      <vt:lpstr>Mural painting</vt:lpstr>
      <vt:lpstr>A Mural painting could be…</vt:lpstr>
      <vt:lpstr>Slide 7</vt:lpstr>
      <vt:lpstr>Slide 8</vt:lpstr>
      <vt:lpstr>Slide 9</vt:lpstr>
      <vt:lpstr>Slide 10</vt:lpstr>
      <vt:lpstr>Slide 11</vt:lpstr>
      <vt:lpstr>Illusionistic  Mural painting </vt:lpstr>
      <vt:lpstr>Slide 13</vt:lpstr>
      <vt:lpstr>Easel painting</vt:lpstr>
      <vt:lpstr>History of easel painting</vt:lpstr>
      <vt:lpstr>Slide 16</vt:lpstr>
      <vt:lpstr>Slide 17</vt:lpstr>
      <vt:lpstr>Slide 18</vt:lpstr>
      <vt:lpstr>Slide 19</vt:lpstr>
      <vt:lpstr>Slide 20</vt:lpstr>
      <vt:lpstr>Slide 21</vt:lpstr>
      <vt:lpstr>Slide 22</vt:lpstr>
      <vt:lpstr>Slide 23</vt:lpstr>
      <vt:lpstr>Miniature (illuminated manuscript)</vt:lpstr>
      <vt:lpstr>Slide 25</vt:lpstr>
      <vt:lpstr>Slide 26</vt:lpstr>
      <vt:lpstr>Slide 27</vt:lpstr>
      <vt:lpstr>Slide 28</vt:lpstr>
      <vt:lpstr>Slide 29</vt:lpstr>
      <vt:lpstr>Persia (Iran)</vt:lpstr>
      <vt:lpstr>Slide 31</vt:lpstr>
      <vt:lpstr>Mughal miniatures</vt:lpstr>
      <vt:lpstr>Slide 33</vt:lpstr>
      <vt:lpstr>Ottoman empire</vt:lpstr>
      <vt:lpstr>Ottoman empire</vt:lpstr>
      <vt:lpstr>Forgeries </vt:lpstr>
      <vt:lpstr>Sub-Techniques of mural painting</vt:lpstr>
      <vt:lpstr>Fresco (buon)</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Painting</dc:title>
  <dc:creator>Abdur Rehman</dc:creator>
  <cp:lastModifiedBy>Moobiee</cp:lastModifiedBy>
  <cp:revision>472</cp:revision>
  <dcterms:created xsi:type="dcterms:W3CDTF">2013-11-12T15:24:12Z</dcterms:created>
  <dcterms:modified xsi:type="dcterms:W3CDTF">2017-12-11T06:42:59Z</dcterms:modified>
</cp:coreProperties>
</file>